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Things ODD: ODDfest, ODDference, ODDspace, and the work around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argument in one breath: the talent is here, the structures around it are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annual event cannot create continuity on its own. Three formats, three jobs.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mark, three ways in, and a fourth that starts as a conversation.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audiences, one organisation. Creative first, always.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Helsinki’s creative week: independently made events, one shared week, next in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premise, and what it actually sounded like on stage in 2026. Tickets: €299 Blind Bird + VAT 13.5%.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ODDspace is the light theme of the whole system: the everyday, daylight layer of ODD.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2027: Creative Week becomes ODDfest, ODDference stands on its own, ODDspace continues year-round.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Cumulative across ODDfest 2025, ODDfest and ODDference 2026, ODDspace and project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274 names, counted from the credits on the thank-you page — never typed in by hand.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ask, not on a thank-you slide. hello@oddfest.co — never an @allthingsodd.co address.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DD Ink">
    <p:bg>
      <p:bgPr>
        <a:solidFill>
          <a:srgbClr val="0E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900"/>
              </a:lnSpc>
              <a:buNone/>
              <a:def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defRPr>
            </a:lvl1pPr>
          </a:lstStyle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ALL THINGS ODD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DD Ink Full">
    <p:bg>
      <p:bgPr>
        <a:solidFill>
          <a:srgbClr val="0E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DD Paper">
    <p:bg>
      <p:bgPr>
        <a:solidFill>
          <a:srgbClr val="E2DF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900"/>
              </a:lnSpc>
              <a:buNone/>
              <a:def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defRPr>
            </a:lvl1pPr>
          </a:lstStyle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ALL THINGS ODD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5F5A5B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DD Paper Full">
    <p:bg>
      <p:bgPr>
        <a:solidFill>
          <a:srgbClr val="E2DFD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DD Photo">
    <p:bg>
      <p:bgPr>
        <a:solidFill>
          <a:srgbClr val="0E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900"/>
              </a:lnSpc>
              <a:buNone/>
              <a:defRPr lang="en-US" sz="1400" spc="220" kern="0" dirty="0">
                <a:solidFill>
                  <a:srgbClr val="B8B4B4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defRPr>
            </a:lvl1pPr>
          </a:lstStyle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B8B4B4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ALL THINGS ODD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B8B4B4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image" Target="../media/image-1-4.jpg"/><Relationship Id="rId5" Type="http://schemas.openxmlformats.org/officeDocument/2006/relationships/image" Target="../media/image-1-5.jpg"/><Relationship Id="rId6" Type="http://schemas.openxmlformats.org/officeDocument/2006/relationships/image" Target="../media/image-1-6.jpg"/><Relationship Id="rId7" Type="http://schemas.openxmlformats.org/officeDocument/2006/relationships/image" Target="../media/image-1-7.jpg"/><Relationship Id="rId8" Type="http://schemas.openxmlformats.org/officeDocument/2006/relationships/image" Target="../media/image-1-8.jpg"/><Relationship Id="rId9" Type="http://schemas.openxmlformats.org/officeDocument/2006/relationships/image" Target="../media/image-1-9.jpg"/><Relationship Id="rId10" Type="http://schemas.openxmlformats.org/officeDocument/2006/relationships/image" Target="../media/image-1-10.jpg"/><Relationship Id="rId11" Type="http://schemas.openxmlformats.org/officeDocument/2006/relationships/image" Target="../media/image-1-11.jpg"/><Relationship Id="rId12" Type="http://schemas.openxmlformats.org/officeDocument/2006/relationships/image" Target="../media/image-1-12.jpg"/><Relationship Id="rId13" Type="http://schemas.openxmlformats.org/officeDocument/2006/relationships/image" Target="../media/image-1-13.png"/><Relationship Id="rId14" Type="http://schemas.openxmlformats.org/officeDocument/2006/relationships/slideLayout" Target="../slideLayouts/slideLayout3.xml"/><Relationship Id="rId1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image" Target="../media/image-8-4.jpg"/><Relationship Id="rId5" Type="http://schemas.openxmlformats.org/officeDocument/2006/relationships/image" Target="../media/image-8-5.jp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jpg"/><Relationship Id="rId3" Type="http://schemas.openxmlformats.org/officeDocument/2006/relationships/image" Target="../media/image-11-3.jpg"/><Relationship Id="rId4" Type="http://schemas.openxmlformats.org/officeDocument/2006/relationships/image" Target="../media/image-11-4.jpg"/><Relationship Id="rId5" Type="http://schemas.openxmlformats.org/officeDocument/2006/relationships/image" Target="../media/image-11-5.jpg"/><Relationship Id="rId6" Type="http://schemas.openxmlformats.org/officeDocument/2006/relationships/image" Target="../media/image-11-6.jpg"/><Relationship Id="rId7" Type="http://schemas.openxmlformats.org/officeDocument/2006/relationships/image" Target="../media/image-11-7.jpg"/><Relationship Id="rId8" Type="http://schemas.openxmlformats.org/officeDocument/2006/relationships/image" Target="../media/image-11-8.jpg"/><Relationship Id="rId9" Type="http://schemas.openxmlformats.org/officeDocument/2006/relationships/image" Target="../media/image-11-9.jpg"/><Relationship Id="rId10" Type="http://schemas.openxmlformats.org/officeDocument/2006/relationships/image" Target="../media/image-11-10.jpg"/><Relationship Id="rId11" Type="http://schemas.openxmlformats.org/officeDocument/2006/relationships/image" Target="../media/image-11-11.jpg"/><Relationship Id="rId12" Type="http://schemas.openxmlformats.org/officeDocument/2006/relationships/image" Target="../media/image-11-12.jpg"/><Relationship Id="rId13" Type="http://schemas.openxmlformats.org/officeDocument/2006/relationships/image" Target="../media/image-11-13.jpg"/><Relationship Id="rId14" Type="http://schemas.openxmlformats.org/officeDocument/2006/relationships/image" Target="../media/image-11-14.jpg"/><Relationship Id="rId15" Type="http://schemas.openxmlformats.org/officeDocument/2006/relationships/image" Target="../media/image-11-15.jpg"/><Relationship Id="rId16" Type="http://schemas.openxmlformats.org/officeDocument/2006/relationships/slideLayout" Target="../slideLayouts/slideLayout2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ronnyeriksson/0feed94f-8961-4a6b-ba48-98aabd0b83f1/scratchpad/brand-wt/brand/deck/src/images/mosaic-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034208" cy="2273808"/>
          </a:xfrm>
          <a:prstGeom prst="rect">
            <a:avLst/>
          </a:prstGeom>
        </p:spPr>
      </p:pic>
      <p:pic>
        <p:nvPicPr>
          <p:cNvPr id="3" name="Image 1" descr="/private/tmp/claude-501/-Users-ronnyeriksson/0feed94f-8961-4a6b-ba48-98aabd0b83f1/scratchpad/brand-wt/brand/deck/src/images/mosaic-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496" y="0"/>
            <a:ext cx="3034208" cy="2273808"/>
          </a:xfrm>
          <a:prstGeom prst="rect">
            <a:avLst/>
          </a:prstGeom>
        </p:spPr>
      </p:pic>
      <p:pic>
        <p:nvPicPr>
          <p:cNvPr id="4" name="Image 2" descr="/private/tmp/claude-501/-Users-ronnyeriksson/0feed94f-8961-4a6b-ba48-98aabd0b83f1/scratchpad/brand-wt/brand/deck/src/images/mosaic-08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992" y="0"/>
            <a:ext cx="3034208" cy="2273808"/>
          </a:xfrm>
          <a:prstGeom prst="rect">
            <a:avLst/>
          </a:prstGeom>
        </p:spPr>
      </p:pic>
      <p:pic>
        <p:nvPicPr>
          <p:cNvPr id="5" name="Image 3" descr="/private/tmp/claude-501/-Users-ronnyeriksson/0feed94f-8961-4a6b-ba48-98aabd0b83f1/scratchpad/brand-wt/brand/deck/src/images/mosaic-11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7487" y="0"/>
            <a:ext cx="3034208" cy="2273808"/>
          </a:xfrm>
          <a:prstGeom prst="rect">
            <a:avLst/>
          </a:prstGeom>
        </p:spPr>
      </p:pic>
      <p:pic>
        <p:nvPicPr>
          <p:cNvPr id="6" name="Image 4" descr="/private/tmp/claude-501/-Users-ronnyeriksson/0feed94f-8961-4a6b-ba48-98aabd0b83f1/scratchpad/brand-wt/brand/deck/src/images/mosaic-01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92096"/>
            <a:ext cx="3034208" cy="2273808"/>
          </a:xfrm>
          <a:prstGeom prst="rect">
            <a:avLst/>
          </a:prstGeom>
        </p:spPr>
      </p:pic>
      <p:pic>
        <p:nvPicPr>
          <p:cNvPr id="7" name="Image 5" descr="/private/tmp/claude-501/-Users-ronnyeriksson/0feed94f-8961-4a6b-ba48-98aabd0b83f1/scratchpad/brand-wt/brand/deck/src/images/mosaic-04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2496" y="2292096"/>
            <a:ext cx="3034208" cy="2273808"/>
          </a:xfrm>
          <a:prstGeom prst="rect">
            <a:avLst/>
          </a:prstGeom>
        </p:spPr>
      </p:pic>
      <p:pic>
        <p:nvPicPr>
          <p:cNvPr id="8" name="Image 6" descr="/private/tmp/claude-501/-Users-ronnyeriksson/0feed94f-8961-4a6b-ba48-98aabd0b83f1/scratchpad/brand-wt/brand/deck/src/images/mosaic-07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4992" y="2292096"/>
            <a:ext cx="3034208" cy="2273808"/>
          </a:xfrm>
          <a:prstGeom prst="rect">
            <a:avLst/>
          </a:prstGeom>
        </p:spPr>
      </p:pic>
      <p:pic>
        <p:nvPicPr>
          <p:cNvPr id="9" name="Image 7" descr="/private/tmp/claude-501/-Users-ronnyeriksson/0feed94f-8961-4a6b-ba48-98aabd0b83f1/scratchpad/brand-wt/brand/deck/src/images/mosaic-10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7487" y="2292096"/>
            <a:ext cx="3034208" cy="2273808"/>
          </a:xfrm>
          <a:prstGeom prst="rect">
            <a:avLst/>
          </a:prstGeom>
        </p:spPr>
      </p:pic>
      <p:pic>
        <p:nvPicPr>
          <p:cNvPr id="10" name="Image 8" descr="/private/tmp/claude-501/-Users-ronnyeriksson/0feed94f-8961-4a6b-ba48-98aabd0b83f1/scratchpad/brand-wt/brand/deck/src/images/mosaic-03.jp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584192"/>
            <a:ext cx="3034208" cy="2273808"/>
          </a:xfrm>
          <a:prstGeom prst="rect">
            <a:avLst/>
          </a:prstGeom>
        </p:spPr>
      </p:pic>
      <p:pic>
        <p:nvPicPr>
          <p:cNvPr id="11" name="Image 9" descr="/private/tmp/claude-501/-Users-ronnyeriksson/0feed94f-8961-4a6b-ba48-98aabd0b83f1/scratchpad/brand-wt/brand/deck/src/images/mosaic-06.jp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52496" y="4584192"/>
            <a:ext cx="3034208" cy="2273808"/>
          </a:xfrm>
          <a:prstGeom prst="rect">
            <a:avLst/>
          </a:prstGeom>
        </p:spPr>
      </p:pic>
      <p:pic>
        <p:nvPicPr>
          <p:cNvPr id="12" name="Image 10" descr="/private/tmp/claude-501/-Users-ronnyeriksson/0feed94f-8961-4a6b-ba48-98aabd0b83f1/scratchpad/brand-wt/brand/deck/src/images/mosaic-09.jp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4992" y="4584192"/>
            <a:ext cx="3034208" cy="2273808"/>
          </a:xfrm>
          <a:prstGeom prst="rect">
            <a:avLst/>
          </a:prstGeom>
        </p:spPr>
      </p:pic>
      <p:pic>
        <p:nvPicPr>
          <p:cNvPr id="13" name="Image 11" descr="/private/tmp/claude-501/-Users-ronnyeriksson/0feed94f-8961-4a6b-ba48-98aabd0b83f1/scratchpad/brand-wt/brand/deck/src/images/mosaic-12.jp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57487" y="4584192"/>
            <a:ext cx="3034208" cy="2273808"/>
          </a:xfrm>
          <a:prstGeom prst="rect">
            <a:avLst/>
          </a:prstGeom>
        </p:spPr>
      </p:pic>
      <p:sp>
        <p:nvSpPr>
          <p:cNvPr id="1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90B">
              <a:alpha val="58000"/>
            </a:srgbClr>
          </a:solidFill>
          <a:ln/>
        </p:spPr>
      </p:sp>
      <p:pic>
        <p:nvPicPr>
          <p:cNvPr id="15" name="Image 12" descr="/private/tmp/claude-501/-Users-ronnyeriksson/0feed94f-8961-4a6b-ba48-98aabd0b83f1/scratchpad/brand-wt/brand/logos/png/odd-mark-paper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39641" y="2084832"/>
            <a:ext cx="3312414" cy="1051560"/>
          </a:xfrm>
          <a:prstGeom prst="rect">
            <a:avLst/>
          </a:prstGeom>
        </p:spPr>
      </p:pic>
      <p:sp>
        <p:nvSpPr>
          <p:cNvPr id="16" name="Text 1"/>
          <p:cNvSpPr txBox="1"/>
          <p:nvPr/>
        </p:nvSpPr>
        <p:spPr>
          <a:xfrm>
            <a:off x="1752448" y="3520440"/>
            <a:ext cx="8686800" cy="181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ODD exists to build better conditions for creative work — and to bring creative and cultural fields closer to business and wider society.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71500" y="6144768"/>
            <a:ext cx="5410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B8B4B4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HELSINKI · NEW NORDIC WAY RF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8089697" y="6144768"/>
            <a:ext cx="353049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B8B4B4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ALLTHINGSODD.CO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ABOUT ODD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71500" y="457200"/>
            <a:ext cx="1104869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WHY ODD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71500" y="822960"/>
            <a:ext cx="11048695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7000"/>
              </a:lnSpc>
              <a:buNone/>
            </a:pPr>
            <a:r>
              <a:rPr lang="en-US" sz="7200" spc="-140" kern="0" dirty="0">
                <a:solidFill>
                  <a:srgbClr val="837F7F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Finland has creative talent. </a:t>
            </a:r>
            <a:pPr algn="ctr" indent="0" marL="0">
              <a:lnSpc>
                <a:spcPts val="7000"/>
              </a:lnSpc>
              <a:buNone/>
            </a:pPr>
            <a:r>
              <a:rPr lang="en-US" sz="7200" spc="-14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What’s missing are the structures that help it grow, connect and last.</a:t>
            </a:r>
            <a:endParaRPr lang="en-US" sz="7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ABOUT ODD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71500" y="457200"/>
            <a:ext cx="1104869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WHAT WE BUILD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71500" y="822960"/>
            <a:ext cx="11048695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Different problems need different structures.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71500" y="1455928"/>
            <a:ext cx="11048695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1500" y="1730248"/>
            <a:ext cx="3670706" cy="4114800"/>
          </a:xfrm>
          <a:prstGeom prst="rect">
            <a:avLst/>
          </a:prstGeom>
          <a:solidFill>
            <a:srgbClr val="23202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7532" y="2004568"/>
            <a:ext cx="3158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C898C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27532" y="2388616"/>
            <a:ext cx="3158642" cy="181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Events create reasons to gather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827532" y="4217416"/>
            <a:ext cx="3158642" cy="1297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969395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ODDfest makes creative activity across Helsinki visible as one shared week. ODDference creates a deliberately composed professional room around creative expertise.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60494" y="1730248"/>
            <a:ext cx="3670706" cy="4114800"/>
          </a:xfrm>
          <a:prstGeom prst="rect">
            <a:avLst/>
          </a:prstGeom>
          <a:solidFill>
            <a:srgbClr val="23202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16526" y="2004568"/>
            <a:ext cx="3158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C898C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16526" y="2388616"/>
            <a:ext cx="3158642" cy="181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Spaces give people somewhere to return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4516526" y="4217416"/>
            <a:ext cx="3158642" cy="1297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969395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ODDspace is the everyday layer: somewhere to work, meet, host things and keep going between projects and events.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949489" y="1730248"/>
            <a:ext cx="3670706" cy="4114800"/>
          </a:xfrm>
          <a:prstGeom prst="rect">
            <a:avLst/>
          </a:prstGeom>
          <a:solidFill>
            <a:srgbClr val="23202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05521" y="2004568"/>
            <a:ext cx="3158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C898C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03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205521" y="2388616"/>
            <a:ext cx="3158642" cy="181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Projects and relationships let something continue</a:t>
            </a:r>
            <a:endParaRPr lang="en-US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8205521" y="4217416"/>
            <a:ext cx="3158642" cy="1297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969395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ODDagency, partnerships and the developing ODDnetwork create ways to keep working together when there is a real reason to do so.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ALL THINGS ODD</a:t>
            </a:r>
            <a:endParaRPr lang="en-US" sz="1400" dirty="0"/>
          </a:p>
        </p:txBody>
      </p:sp>
      <p:pic>
        <p:nvPicPr>
          <p:cNvPr id="3" name="Image 0" descr="/private/tmp/claude-501/-Users-ronnyeriksson/0feed94f-8961-4a6b-ba48-98aabd0b83f1/scratchpad/brand-wt/brand/logos/png/odd-mark-pap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5758" y="868680"/>
            <a:ext cx="1440180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71500" y="1463040"/>
            <a:ext cx="11048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837F7F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ODD is operated by New Nordic Way rf, a Finnish non-profit association based in Helsinki.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095848" y="1874520"/>
            <a:ext cx="0" cy="320040"/>
          </a:xfrm>
          <a:prstGeom prst="line">
            <a:avLst/>
          </a:prstGeom>
          <a:noFill/>
          <a:ln w="9525">
            <a:solidFill>
              <a:srgbClr val="38343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412949" y="2194560"/>
            <a:ext cx="7365797" cy="0"/>
          </a:xfrm>
          <a:prstGeom prst="line">
            <a:avLst/>
          </a:prstGeom>
          <a:noFill/>
          <a:ln w="9525">
            <a:solidFill>
              <a:srgbClr val="38343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412949" y="2194560"/>
            <a:ext cx="0" cy="228600"/>
          </a:xfrm>
          <a:prstGeom prst="line">
            <a:avLst/>
          </a:prstGeom>
          <a:noFill/>
          <a:ln w="9525">
            <a:solidFill>
              <a:srgbClr val="38343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095848" y="2194560"/>
            <a:ext cx="0" cy="228600"/>
          </a:xfrm>
          <a:prstGeom prst="line">
            <a:avLst/>
          </a:prstGeom>
          <a:noFill/>
          <a:ln w="9525">
            <a:solidFill>
              <a:srgbClr val="38343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778746" y="2194560"/>
            <a:ext cx="0" cy="228600"/>
          </a:xfrm>
          <a:prstGeom prst="line">
            <a:avLst/>
          </a:prstGeom>
          <a:noFill/>
          <a:ln w="9525">
            <a:solidFill>
              <a:srgbClr val="38343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71500" y="2377440"/>
            <a:ext cx="3670706" cy="2377440"/>
          </a:xfrm>
          <a:prstGeom prst="rect">
            <a:avLst/>
          </a:prstGeom>
          <a:solidFill>
            <a:srgbClr val="232028"/>
          </a:solidFill>
          <a:ln/>
        </p:spPr>
      </p:sp>
      <p:pic>
        <p:nvPicPr>
          <p:cNvPr id="11" name="Image 1" descr="/private/tmp/claude-501/-Users-ronnyeriksson/0feed94f-8961-4a6b-ba48-98aabd0b83f1/scratchpad/brand-wt/brand/logos/png/oddfest-pap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33472"/>
            <a:ext cx="1479499" cy="29260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845820" y="3154680"/>
            <a:ext cx="312206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C898C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ACROSS HELSINKI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845820" y="3474720"/>
            <a:ext cx="3122066" cy="815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969395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Helsinki’s creative week, bringing independent events, ideas and creative communities into one shared week.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260494" y="2377440"/>
            <a:ext cx="3670706" cy="2377440"/>
          </a:xfrm>
          <a:prstGeom prst="rect">
            <a:avLst/>
          </a:prstGeom>
          <a:solidFill>
            <a:srgbClr val="232028"/>
          </a:solidFill>
          <a:ln/>
        </p:spPr>
      </p:sp>
      <p:pic>
        <p:nvPicPr>
          <p:cNvPr id="15" name="Image 2" descr="/private/tmp/claude-501/-Users-ronnyeriksson/0feed94f-8961-4a6b-ba48-98aabd0b83f1/scratchpad/brand-wt/brand/logos/png/oddference-pap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814" y="2633472"/>
            <a:ext cx="1903781" cy="29260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534814" y="3154680"/>
            <a:ext cx="312206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C898C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BUSINESS &amp; SOCIETY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4534814" y="3474720"/>
            <a:ext cx="3122066" cy="815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969395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A business conference exploring what business and society can learn from the creative world.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7949489" y="2377440"/>
            <a:ext cx="3670706" cy="2377440"/>
          </a:xfrm>
          <a:prstGeom prst="rect">
            <a:avLst/>
          </a:prstGeom>
          <a:solidFill>
            <a:srgbClr val="232028"/>
          </a:solidFill>
          <a:ln/>
        </p:spPr>
      </p:sp>
      <p:pic>
        <p:nvPicPr>
          <p:cNvPr id="19" name="Image 3" descr="/private/tmp/claude-501/-Users-ronnyeriksson/0feed94f-8961-4a6b-ba48-98aabd0b83f1/scratchpad/brand-wt/brand/logos/png/oddspace-pap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3809" y="2633472"/>
            <a:ext cx="1628242" cy="292608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223809" y="3154680"/>
            <a:ext cx="312206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C898C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VALLILA · YEAR-ROUND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8223809" y="3474720"/>
            <a:ext cx="3122066" cy="815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969395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A year-round home for creative work — workspace, studios, events and community under one roof.</a:t>
            </a:r>
            <a:endParaRPr lang="en-US" sz="1400" dirty="0"/>
          </a:p>
        </p:txBody>
      </p:sp>
      <p:sp>
        <p:nvSpPr>
          <p:cNvPr id="22" name="Shape 16"/>
          <p:cNvSpPr/>
          <p:nvPr/>
        </p:nvSpPr>
        <p:spPr>
          <a:xfrm>
            <a:off x="571500" y="4983480"/>
            <a:ext cx="11048695" cy="1325880"/>
          </a:xfrm>
          <a:prstGeom prst="rect">
            <a:avLst/>
          </a:prstGeom>
          <a:solidFill>
            <a:srgbClr val="232028"/>
          </a:solidFill>
          <a:ln/>
        </p:spPr>
      </p:sp>
      <p:sp>
        <p:nvSpPr>
          <p:cNvPr id="23" name="Shape 17"/>
          <p:cNvSpPr/>
          <p:nvPr/>
        </p:nvSpPr>
        <p:spPr>
          <a:xfrm>
            <a:off x="571500" y="4983480"/>
            <a:ext cx="25603" cy="1325880"/>
          </a:xfrm>
          <a:prstGeom prst="rect">
            <a:avLst/>
          </a:prstGeom>
          <a:solidFill>
            <a:srgbClr val="AE6855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937260" y="5193792"/>
            <a:ext cx="4470273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C898C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FOR ORGANISATIONS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937260" y="5468112"/>
            <a:ext cx="4470273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Work with ODD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5270373" y="5257800"/>
            <a:ext cx="2590724" cy="815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969395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Bring us a question, brief, event or partnership idea. We build the right team, format and creative expertise around it.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8389315" y="5440680"/>
            <a:ext cx="2865120" cy="40233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66636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EXPLORE WORK WITH ODD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451049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WHO ODD IS FOR</a:t>
            </a:r>
            <a:endParaRPr lang="en-US" sz="1400" dirty="0"/>
          </a:p>
        </p:txBody>
      </p:sp>
      <p:pic>
        <p:nvPicPr>
          <p:cNvPr id="3" name="Image 0" descr="/private/tmp/claude-501/-Users-ronnyeriksson/0feed94f-8961-4a6b-ba48-98aabd0b83f1/scratchpad/brand-wt/brand/deck/src/images/strip-creativ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222541" cy="6858000"/>
          </a:xfrm>
          <a:prstGeom prst="rect">
            <a:avLst/>
          </a:prstGeom>
        </p:spPr>
      </p:pic>
      <p:pic>
        <p:nvPicPr>
          <p:cNvPr id="4" name="Image 1" descr="/private/tmp/claude-501/-Users-ronnyeriksson/0feed94f-8961-4a6b-ba48-98aabd0b83f1/scratchpad/brand-wt/brand/deck/src/images/strip-business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155" y="0"/>
            <a:ext cx="2222541" cy="6858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451049" y="777240"/>
            <a:ext cx="7289597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B8B4B4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ODD brings two worlds together — creative and cultural people, and businesses that want to work with them.</a:t>
            </a:r>
            <a:endParaRPr lang="en-US" sz="1800" dirty="0"/>
          </a:p>
        </p:txBody>
      </p:sp>
      <p:sp>
        <p:nvSpPr>
          <p:cNvPr id="6" name="Shape 2"/>
          <p:cNvSpPr/>
          <p:nvPr/>
        </p:nvSpPr>
        <p:spPr>
          <a:xfrm>
            <a:off x="6095848" y="1463040"/>
            <a:ext cx="0" cy="484632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2451049" y="1600200"/>
            <a:ext cx="327446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AE6855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FOR CREATIVES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451049" y="1920240"/>
            <a:ext cx="3274466" cy="225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Work, create and connect with other creatives.</a:t>
            </a:r>
            <a:endParaRPr lang="en-US" sz="3000" dirty="0"/>
          </a:p>
        </p:txBody>
      </p:sp>
      <p:sp>
        <p:nvSpPr>
          <p:cNvPr id="9" name="Text 5"/>
          <p:cNvSpPr txBox="1"/>
          <p:nvPr/>
        </p:nvSpPr>
        <p:spPr>
          <a:xfrm>
            <a:off x="2451049" y="4206240"/>
            <a:ext cx="3274466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Work from ODDspace. Bring something of your own to ODDfest.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378808" y="5394960"/>
            <a:ext cx="1346708" cy="40233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58545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ODDFEST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254348" y="5907024"/>
            <a:ext cx="1471168" cy="40233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58545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ODDSPACE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6466180" y="1600200"/>
            <a:ext cx="327446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081B3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FOR BUSINESS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6466180" y="1920240"/>
            <a:ext cx="3274466" cy="225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Get closer to creative expertise and the people behind it.</a:t>
            </a:r>
            <a:endParaRPr lang="en-US" sz="3000" dirty="0"/>
          </a:p>
        </p:txBody>
      </p:sp>
      <p:sp>
        <p:nvSpPr>
          <p:cNvPr id="14" name="Text 10"/>
          <p:cNvSpPr txBox="1"/>
          <p:nvPr/>
        </p:nvSpPr>
        <p:spPr>
          <a:xfrm>
            <a:off x="6466180" y="4206240"/>
            <a:ext cx="3274466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Come to ODDference, build a partnership, or bring us a brief.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6466180" y="5394960"/>
            <a:ext cx="1720088" cy="40233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58545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ODDFERENCE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6466180" y="5907024"/>
            <a:ext cx="1944116" cy="40233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58545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WORK WITH ODD</a:t>
            </a:r>
            <a:endParaRPr lang="en-US" sz="1400" dirty="0"/>
          </a:p>
        </p:txBody>
      </p:sp>
      <p:sp>
        <p:nvSpPr>
          <p:cNvPr id="18" name="Text 0"/>
          <p:cNvSpPr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B8B4B4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B8B4B4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ODDFEST</a:t>
            </a:r>
            <a:endParaRPr lang="en-US" sz="1400" dirty="0"/>
          </a:p>
        </p:txBody>
      </p:sp>
      <p:pic>
        <p:nvPicPr>
          <p:cNvPr id="3" name="Image 0" descr="/private/tmp/claude-501/-Users-ronnyeriksson/0feed94f-8961-4a6b-ba48-98aabd0b83f1/scratchpad/brand-wt/brand/deck/src/images/oddfest-oddtheatr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876" y="0"/>
            <a:ext cx="5041819" cy="6858000"/>
          </a:xfrm>
          <a:prstGeom prst="rect">
            <a:avLst/>
          </a:prstGeom>
        </p:spPr>
      </p:pic>
      <p:pic>
        <p:nvPicPr>
          <p:cNvPr id="4" name="Image 1" descr="/private/tmp/claude-501/-Users-ronnyeriksson/0feed94f-8961-4a6b-ba48-98aabd0b83f1/scratchpad/brand-wt/brand/logos/png/oddfest-pap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804672"/>
            <a:ext cx="1756905" cy="347472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71500" y="1371600"/>
            <a:ext cx="5410048" cy="326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800" spc="-7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One shared week, made by Helsinki’s creative communities.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571500" y="4800600"/>
            <a:ext cx="5410048" cy="136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ODDfest is a week of independently made events across Helsinki, and in 2026 it brought more than 150 acts to five venues.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7149876" y="6263640"/>
            <a:ext cx="46760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ODDfest 2026 · ODDtheatre at Vanha Ylioppilastalo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B8B4B4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ODDFERENCE</a:t>
            </a:r>
            <a:endParaRPr lang="en-US" sz="1400" dirty="0"/>
          </a:p>
        </p:txBody>
      </p:sp>
      <p:pic>
        <p:nvPicPr>
          <p:cNvPr id="3" name="Image 0" descr="/private/tmp/claude-501/-Users-ronnyeriksson/0feed94f-8961-4a6b-ba48-98aabd0b83f1/scratchpad/brand-wt/brand/logos/png/oddference-pap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804672"/>
            <a:ext cx="22607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71500" y="1325880"/>
            <a:ext cx="6349822" cy="326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800" spc="-7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What can business and the rest of society learn from creative expertise?</a:t>
            </a:r>
            <a:endParaRPr lang="en-US" sz="4800" dirty="0"/>
          </a:p>
        </p:txBody>
      </p:sp>
      <p:sp>
        <p:nvSpPr>
          <p:cNvPr id="5" name="Text 2"/>
          <p:cNvSpPr txBox="1"/>
          <p:nvPr/>
        </p:nvSpPr>
        <p:spPr>
          <a:xfrm>
            <a:off x="571500" y="4709160"/>
            <a:ext cx="4470273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The 2026 edition ran over two days in central Helsinki, with 25 speakers and more than 30 sessions.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7149922" y="1280160"/>
            <a:ext cx="4470273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081B3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FIVE FIRESIDE CHATS · ODDFERENCE 2026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149922" y="1691640"/>
            <a:ext cx="4470273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149922" y="1911096"/>
            <a:ext cx="447027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400" spc="-1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From Products to Worlds: Who Wins in the Experience Economy?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149922" y="2587752"/>
            <a:ext cx="4470273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149922" y="2807208"/>
            <a:ext cx="447027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400" spc="-1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Leading Organizational Creativity — How To Make It or Break It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149922" y="3483864"/>
            <a:ext cx="4470273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149922" y="3703320"/>
            <a:ext cx="447027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400" spc="-1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What World-Class Brands Do Differently: Inside Creative Work at the Highest Level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149922" y="4379976"/>
            <a:ext cx="4470273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149922" y="4599432"/>
            <a:ext cx="447027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400" spc="-1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New Media in the Attention Economy — What Has Changed?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149922" y="5276088"/>
            <a:ext cx="4470273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149922" y="5495544"/>
            <a:ext cx="447027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400" spc="-1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The Art of Renewal: Rewiring Organizational Change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149922" y="6172200"/>
            <a:ext cx="4470273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71500" y="5760720"/>
            <a:ext cx="2193036" cy="402336"/>
          </a:xfrm>
          <a:prstGeom prst="roundRect">
            <a:avLst>
              <a:gd name="adj" fmla="val 50000"/>
            </a:avLst>
          </a:prstGeom>
          <a:solidFill>
            <a:srgbClr val="E2DFDE"/>
          </a:solidFill>
          <a:ln w="9525">
            <a:solidFill>
              <a:srgbClr val="E2DFD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0E090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GET YOUR TICKET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ODDSPACE · VALLILA</a:t>
            </a:r>
            <a:endParaRPr lang="en-US" sz="1400" dirty="0"/>
          </a:p>
        </p:txBody>
      </p:sp>
      <p:pic>
        <p:nvPicPr>
          <p:cNvPr id="3" name="Image 0" descr="/private/tmp/claude-501/-Users-ronnyeriksson/0feed94f-8961-4a6b-ba48-98aabd0b83f1/scratchpad/brand-wt/brand/logos/png/oddspace-in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804672"/>
            <a:ext cx="1933537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71500" y="1280160"/>
            <a:ext cx="6349822" cy="136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800" spc="-7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A year-round home for creative work.</a:t>
            </a:r>
            <a:endParaRPr lang="en-US" sz="4800" dirty="0"/>
          </a:p>
        </p:txBody>
      </p:sp>
      <p:sp>
        <p:nvSpPr>
          <p:cNvPr id="5" name="Text 2"/>
          <p:cNvSpPr txBox="1"/>
          <p:nvPr/>
        </p:nvSpPr>
        <p:spPr>
          <a:xfrm>
            <a:off x="7149922" y="1371600"/>
            <a:ext cx="4470273" cy="1678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4E494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Workspace, studios, events and community under one roof — in Vallila, for people working across art, culture, design, media, technology and business.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571500" y="3200400"/>
            <a:ext cx="2748458" cy="2468880"/>
          </a:xfrm>
          <a:prstGeom prst="rect">
            <a:avLst/>
          </a:prstGeom>
          <a:solidFill>
            <a:srgbClr val="D3CDC9"/>
          </a:solidFill>
          <a:ln/>
        </p:spPr>
      </p:sp>
      <p:pic>
        <p:nvPicPr>
          <p:cNvPr id="7" name="Image 1" descr="/private/tmp/claude-501/-Users-ronnyeriksson/0feed94f-8961-4a6b-ba48-98aabd0b83f1/scratchpad/brand-wt/brand/deck/src/images/oddspace-coworking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200400"/>
            <a:ext cx="2748458" cy="164907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54380" y="5032355"/>
            <a:ext cx="2382698" cy="65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800" spc="2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Co-working space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3338246" y="3200400"/>
            <a:ext cx="2748458" cy="2468880"/>
          </a:xfrm>
          <a:prstGeom prst="rect">
            <a:avLst/>
          </a:prstGeom>
          <a:solidFill>
            <a:srgbClr val="D3CDC9"/>
          </a:solidFill>
          <a:ln/>
        </p:spPr>
      </p:sp>
      <p:pic>
        <p:nvPicPr>
          <p:cNvPr id="10" name="Image 2" descr="/private/tmp/claude-501/-Users-ronnyeriksson/0feed94f-8961-4a6b-ba48-98aabd0b83f1/scratchpad/brand-wt/brand/deck/src/images/oddspace-gallery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246" y="3200400"/>
            <a:ext cx="2748458" cy="164907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521126" y="5032355"/>
            <a:ext cx="2382698" cy="65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800" spc="2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Event &amp; gallery space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6104992" y="3200400"/>
            <a:ext cx="2748458" cy="2468880"/>
          </a:xfrm>
          <a:prstGeom prst="rect">
            <a:avLst/>
          </a:prstGeom>
          <a:solidFill>
            <a:srgbClr val="D3CDC9"/>
          </a:solidFill>
          <a:ln/>
        </p:spPr>
      </p:sp>
      <p:pic>
        <p:nvPicPr>
          <p:cNvPr id="13" name="Image 3" descr="/private/tmp/claude-501/-Users-ronnyeriksson/0feed94f-8961-4a6b-ba48-98aabd0b83f1/scratchpad/brand-wt/brand/deck/src/images/oddspace-auditorium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992" y="3200400"/>
            <a:ext cx="2748458" cy="1649075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287872" y="5032355"/>
            <a:ext cx="2382698" cy="65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800" spc="2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Auditorium</a:t>
            </a:r>
            <a:endParaRPr lang="en-US" sz="1800" dirty="0"/>
          </a:p>
        </p:txBody>
      </p:sp>
      <p:sp>
        <p:nvSpPr>
          <p:cNvPr id="15" name="Shape 9"/>
          <p:cNvSpPr/>
          <p:nvPr/>
        </p:nvSpPr>
        <p:spPr>
          <a:xfrm>
            <a:off x="8871737" y="3200400"/>
            <a:ext cx="2748458" cy="2468880"/>
          </a:xfrm>
          <a:prstGeom prst="rect">
            <a:avLst/>
          </a:prstGeom>
          <a:solidFill>
            <a:srgbClr val="D3CDC9"/>
          </a:solidFill>
          <a:ln/>
        </p:spPr>
      </p:sp>
      <p:pic>
        <p:nvPicPr>
          <p:cNvPr id="16" name="Image 4" descr="/private/tmp/claude-501/-Users-ronnyeriksson/0feed94f-8961-4a6b-ba48-98aabd0b83f1/scratchpad/brand-wt/brand/deck/src/images/oddspace-studio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1737" y="3200400"/>
            <a:ext cx="2748458" cy="1649075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9054617" y="5032355"/>
            <a:ext cx="2382698" cy="65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800" spc="2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ODDstudio</a:t>
            </a:r>
            <a:endParaRPr lang="en-US" sz="1800" dirty="0"/>
          </a:p>
        </p:txBody>
      </p:sp>
      <p:sp>
        <p:nvSpPr>
          <p:cNvPr id="18" name="Text 11"/>
          <p:cNvSpPr txBox="1"/>
          <p:nvPr/>
        </p:nvSpPr>
        <p:spPr>
          <a:xfrm>
            <a:off x="571500" y="6053328"/>
            <a:ext cx="541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4E494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Teollisuuskatu 9D, Vallila, Helsinki</a:t>
            </a:r>
            <a:endParaRPr lang="en-US" sz="1400" dirty="0"/>
          </a:p>
        </p:txBody>
      </p:sp>
      <p:sp>
        <p:nvSpPr>
          <p:cNvPr id="19" name="Text 12"/>
          <p:cNvSpPr/>
          <p:nvPr/>
        </p:nvSpPr>
        <p:spPr>
          <a:xfrm>
            <a:off x="9427159" y="5897880"/>
            <a:ext cx="2193036" cy="40233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989494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0E090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BECOME A MEMBER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5F5A5B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ABOUT ODD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71500" y="457200"/>
            <a:ext cx="1104869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OUR STORY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71500" y="822960"/>
            <a:ext cx="11048695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How we got here.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71500" y="1455928"/>
            <a:ext cx="11048695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1500" y="1730248"/>
            <a:ext cx="11048695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71500" y="1913128"/>
            <a:ext cx="1650949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2023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2451049" y="1967992"/>
            <a:ext cx="259072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New Nordic Way rf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5270373" y="1967992"/>
            <a:ext cx="6349822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The association is founded in Helsinki. The idea that becomes ODD is still taking shape.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71500" y="2781808"/>
            <a:ext cx="11048695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71500" y="2964688"/>
            <a:ext cx="1650949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2024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2451049" y="3019552"/>
            <a:ext cx="259072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Finding the gap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270373" y="3019552"/>
            <a:ext cx="6349822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The question becomes clearer: more can happen when there is greater continuity around the work, and stronger links between creative fields and the rest of society.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71500" y="4107688"/>
            <a:ext cx="11048695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71500" y="4290568"/>
            <a:ext cx="1650949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2025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2451049" y="4345432"/>
            <a:ext cx="259072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The first ODDfest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5270373" y="4345432"/>
            <a:ext cx="6349822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The first public experiment brings 2,600+ participants, 350+ contributors and 70+ partners together in Helsinki.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71500" y="5159248"/>
            <a:ext cx="11048695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71500" y="5342128"/>
            <a:ext cx="1650949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2026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2451049" y="5396992"/>
            <a:ext cx="259072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More than one event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5270373" y="5396992"/>
            <a:ext cx="6349822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Creative Week tests a distributed city-wide model. ODDference tests the professional proposition. ODDspace creates a year-round physical base.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571500" y="6485128"/>
            <a:ext cx="11048695" cy="0"/>
          </a:xfrm>
          <a:prstGeom prst="line">
            <a:avLst/>
          </a:prstGeom>
          <a:noFill/>
          <a:ln w="9525">
            <a:solidFill>
              <a:srgbClr val="272324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ALL THINGS ODD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71500" y="457200"/>
            <a:ext cx="1104869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ALREADY IN MOTION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71500" y="822960"/>
            <a:ext cx="11048695" cy="95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Two years in, this is what</a:t>
            </a:r>
            <a:endParaRPr lang="en-US" sz="3000" dirty="0"/>
          </a:p>
          <a:p>
            <a:pPr algn="ctr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has already happened.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71500" y="1887728"/>
            <a:ext cx="11048695" cy="0"/>
          </a:xfrm>
          <a:prstGeom prst="line">
            <a:avLst/>
          </a:prstGeom>
          <a:noFill/>
          <a:ln w="9525">
            <a:solidFill>
              <a:srgbClr val="C9C5C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621128" y="2162048"/>
            <a:ext cx="6949440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4E494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ODD began with the first ODDfest in 2025. Since then, ODDference and ODDspace have joined it, alongside project work with organisations. The figures below are cumulative across that work.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71500" y="3931920"/>
            <a:ext cx="276217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000"/>
              </a:lnSpc>
              <a:buNone/>
            </a:pPr>
            <a:r>
              <a:rPr lang="en-US" sz="4800" spc="-7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5,000+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571500" y="4693920"/>
            <a:ext cx="2762174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PARTICIPANTS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333674" y="3931920"/>
            <a:ext cx="276217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000"/>
              </a:lnSpc>
              <a:buNone/>
            </a:pPr>
            <a:r>
              <a:rPr lang="en-US" sz="4800" spc="-7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500+</a:t>
            </a:r>
            <a:endParaRPr lang="en-US" sz="4800" dirty="0"/>
          </a:p>
        </p:txBody>
      </p:sp>
      <p:sp>
        <p:nvSpPr>
          <p:cNvPr id="10" name="Text 8"/>
          <p:cNvSpPr txBox="1"/>
          <p:nvPr/>
        </p:nvSpPr>
        <p:spPr>
          <a:xfrm>
            <a:off x="3333674" y="4693920"/>
            <a:ext cx="2762174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COLLABORATORS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315386" y="3950208"/>
            <a:ext cx="0" cy="1244600"/>
          </a:xfrm>
          <a:prstGeom prst="line">
            <a:avLst/>
          </a:prstGeom>
          <a:noFill/>
          <a:ln w="9525">
            <a:solidFill>
              <a:srgbClr val="C9C5C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095848" y="3931920"/>
            <a:ext cx="276217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000"/>
              </a:lnSpc>
              <a:buNone/>
            </a:pPr>
            <a:r>
              <a:rPr lang="en-US" sz="4800" spc="-7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100+</a:t>
            </a:r>
            <a:endParaRPr lang="en-US" sz="4800" dirty="0"/>
          </a:p>
        </p:txBody>
      </p:sp>
      <p:sp>
        <p:nvSpPr>
          <p:cNvPr id="13" name="Text 11"/>
          <p:cNvSpPr txBox="1"/>
          <p:nvPr/>
        </p:nvSpPr>
        <p:spPr>
          <a:xfrm>
            <a:off x="6095848" y="4693920"/>
            <a:ext cx="2762174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PARTNERS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077560" y="3950208"/>
            <a:ext cx="0" cy="1244600"/>
          </a:xfrm>
          <a:prstGeom prst="line">
            <a:avLst/>
          </a:prstGeom>
          <a:noFill/>
          <a:ln w="9525">
            <a:solidFill>
              <a:srgbClr val="C9C5C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858021" y="3931920"/>
            <a:ext cx="276217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000"/>
              </a:lnSpc>
              <a:buNone/>
            </a:pPr>
            <a:r>
              <a:rPr lang="en-US" sz="4800" spc="-70" kern="0" dirty="0">
                <a:solidFill>
                  <a:srgbClr val="0E090B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€400K+</a:t>
            </a:r>
            <a:endParaRPr lang="en-US" sz="4800" dirty="0"/>
          </a:p>
        </p:txBody>
      </p:sp>
      <p:sp>
        <p:nvSpPr>
          <p:cNvPr id="16" name="Text 14"/>
          <p:cNvSpPr txBox="1"/>
          <p:nvPr/>
        </p:nvSpPr>
        <p:spPr>
          <a:xfrm>
            <a:off x="8858021" y="4693920"/>
            <a:ext cx="2762174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5F5A5B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DIRECTLY INTO CREATIVE &amp; CULTURAL INDUSTRIES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839733" y="3950208"/>
            <a:ext cx="0" cy="1244600"/>
          </a:xfrm>
          <a:prstGeom prst="line">
            <a:avLst/>
          </a:prstGeom>
          <a:noFill/>
          <a:ln w="9525">
            <a:solidFill>
              <a:srgbClr val="C9C5C5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5F5A5B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ODDFEST 2026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71500" y="868680"/>
            <a:ext cx="4470273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WHAT HAPPENED IN 2026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71500" y="1143000"/>
            <a:ext cx="4470273" cy="98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7000"/>
              </a:lnSpc>
              <a:buNone/>
            </a:pPr>
            <a:r>
              <a:rPr lang="en-US" sz="7200" spc="-14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274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571500" y="2286000"/>
            <a:ext cx="4470273" cy="225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people, artists, collectives and organisations made ODDfest 2026. Together.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71500" y="4617720"/>
            <a:ext cx="4470273" cy="1678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8D898A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Creative Week ran June 8–14. ODDference took two days — more than 50 speakers and more than 30 sessions. ODDfest ran from the Friday through Saturday, with more than 150 acts across central Helsinki.</a:t>
            </a:r>
            <a:endParaRPr lang="en-US" sz="1800" dirty="0"/>
          </a:p>
        </p:txBody>
      </p:sp>
      <p:pic>
        <p:nvPicPr>
          <p:cNvPr id="7" name="Image 0" descr="/private/tmp/claude-501/-Users-ronnyeriksson/0feed94f-8961-4a6b-ba48-98aabd0b83f1/scratchpad/brand-wt/brand/deck/src/images/wall-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70373" y="1060704"/>
            <a:ext cx="1255334" cy="1569168"/>
          </a:xfrm>
          <a:prstGeom prst="rect">
            <a:avLst/>
          </a:prstGeom>
        </p:spPr>
      </p:pic>
      <p:pic>
        <p:nvPicPr>
          <p:cNvPr id="8" name="Image 1" descr="/private/tmp/claude-501/-Users-ronnyeriksson/0feed94f-8961-4a6b-ba48-98aabd0b83f1/scratchpad/brand-wt/brand/deck/src/images/wall-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3995" y="1060704"/>
            <a:ext cx="1255334" cy="1569168"/>
          </a:xfrm>
          <a:prstGeom prst="rect">
            <a:avLst/>
          </a:prstGeom>
        </p:spPr>
      </p:pic>
      <p:pic>
        <p:nvPicPr>
          <p:cNvPr id="9" name="Image 2" descr="/private/tmp/claude-501/-Users-ronnyeriksson/0feed94f-8961-4a6b-ba48-98aabd0b83f1/scratchpad/brand-wt/brand/deck/src/images/wall-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7617" y="1060704"/>
            <a:ext cx="1255334" cy="1569168"/>
          </a:xfrm>
          <a:prstGeom prst="rect">
            <a:avLst/>
          </a:prstGeom>
        </p:spPr>
      </p:pic>
      <p:pic>
        <p:nvPicPr>
          <p:cNvPr id="10" name="Image 3" descr="/private/tmp/claude-501/-Users-ronnyeriksson/0feed94f-8961-4a6b-ba48-98aabd0b83f1/scratchpad/brand-wt/brand/deck/src/images/wall-04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239" y="1060704"/>
            <a:ext cx="1255334" cy="1569168"/>
          </a:xfrm>
          <a:prstGeom prst="rect">
            <a:avLst/>
          </a:prstGeom>
        </p:spPr>
      </p:pic>
      <p:pic>
        <p:nvPicPr>
          <p:cNvPr id="11" name="Image 4" descr="/private/tmp/claude-501/-Users-ronnyeriksson/0feed94f-8961-4a6b-ba48-98aabd0b83f1/scratchpad/brand-wt/brand/deck/src/images/wall-05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4861" y="1060704"/>
            <a:ext cx="1255334" cy="1569168"/>
          </a:xfrm>
          <a:prstGeom prst="rect">
            <a:avLst/>
          </a:prstGeom>
        </p:spPr>
      </p:pic>
      <p:pic>
        <p:nvPicPr>
          <p:cNvPr id="12" name="Image 5" descr="/private/tmp/claude-501/-Users-ronnyeriksson/0feed94f-8961-4a6b-ba48-98aabd0b83f1/scratchpad/brand-wt/brand/deck/src/images/wall-06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0373" y="2648160"/>
            <a:ext cx="1255334" cy="1569168"/>
          </a:xfrm>
          <a:prstGeom prst="rect">
            <a:avLst/>
          </a:prstGeom>
        </p:spPr>
      </p:pic>
      <p:pic>
        <p:nvPicPr>
          <p:cNvPr id="13" name="Image 6" descr="/private/tmp/claude-501/-Users-ronnyeriksson/0feed94f-8961-4a6b-ba48-98aabd0b83f1/scratchpad/brand-wt/brand/deck/src/images/wall-07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3995" y="2648160"/>
            <a:ext cx="1255334" cy="1569168"/>
          </a:xfrm>
          <a:prstGeom prst="rect">
            <a:avLst/>
          </a:prstGeom>
        </p:spPr>
      </p:pic>
      <p:pic>
        <p:nvPicPr>
          <p:cNvPr id="14" name="Image 7" descr="/private/tmp/claude-501/-Users-ronnyeriksson/0feed94f-8961-4a6b-ba48-98aabd0b83f1/scratchpad/brand-wt/brand/deck/src/images/wall-08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7617" y="2648160"/>
            <a:ext cx="1255334" cy="1569168"/>
          </a:xfrm>
          <a:prstGeom prst="rect">
            <a:avLst/>
          </a:prstGeom>
        </p:spPr>
      </p:pic>
      <p:pic>
        <p:nvPicPr>
          <p:cNvPr id="15" name="Image 8" descr="/private/tmp/claude-501/-Users-ronnyeriksson/0feed94f-8961-4a6b-ba48-98aabd0b83f1/scratchpad/brand-wt/brand/deck/src/images/wall-09.jp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1239" y="2648160"/>
            <a:ext cx="1255334" cy="1569168"/>
          </a:xfrm>
          <a:prstGeom prst="rect">
            <a:avLst/>
          </a:prstGeom>
        </p:spPr>
      </p:pic>
      <p:pic>
        <p:nvPicPr>
          <p:cNvPr id="16" name="Image 9" descr="/private/tmp/claude-501/-Users-ronnyeriksson/0feed94f-8961-4a6b-ba48-98aabd0b83f1/scratchpad/brand-wt/brand/deck/src/images/wall-10.jp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64861" y="2648160"/>
            <a:ext cx="1255334" cy="1569168"/>
          </a:xfrm>
          <a:prstGeom prst="rect">
            <a:avLst/>
          </a:prstGeom>
        </p:spPr>
      </p:pic>
      <p:pic>
        <p:nvPicPr>
          <p:cNvPr id="17" name="Image 10" descr="/private/tmp/claude-501/-Users-ronnyeriksson/0feed94f-8961-4a6b-ba48-98aabd0b83f1/scratchpad/brand-wt/brand/deck/src/images/wall-11.jp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0373" y="4235615"/>
            <a:ext cx="1255334" cy="1569168"/>
          </a:xfrm>
          <a:prstGeom prst="rect">
            <a:avLst/>
          </a:prstGeom>
        </p:spPr>
      </p:pic>
      <p:pic>
        <p:nvPicPr>
          <p:cNvPr id="18" name="Image 11" descr="/private/tmp/claude-501/-Users-ronnyeriksson/0feed94f-8961-4a6b-ba48-98aabd0b83f1/scratchpad/brand-wt/brand/deck/src/images/wall-12.jp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43995" y="4235615"/>
            <a:ext cx="1255334" cy="1569168"/>
          </a:xfrm>
          <a:prstGeom prst="rect">
            <a:avLst/>
          </a:prstGeom>
        </p:spPr>
      </p:pic>
      <p:pic>
        <p:nvPicPr>
          <p:cNvPr id="19" name="Image 12" descr="/private/tmp/claude-501/-Users-ronnyeriksson/0feed94f-8961-4a6b-ba48-98aabd0b83f1/scratchpad/brand-wt/brand/deck/src/images/wall-13.jp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17617" y="4235615"/>
            <a:ext cx="1255334" cy="1569168"/>
          </a:xfrm>
          <a:prstGeom prst="rect">
            <a:avLst/>
          </a:prstGeom>
        </p:spPr>
      </p:pic>
      <p:pic>
        <p:nvPicPr>
          <p:cNvPr id="20" name="Image 13" descr="/private/tmp/claude-501/-Users-ronnyeriksson/0feed94f-8961-4a6b-ba48-98aabd0b83f1/scratchpad/brand-wt/brand/deck/src/images/wall-14.jp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91239" y="4235615"/>
            <a:ext cx="1255334" cy="1569168"/>
          </a:xfrm>
          <a:prstGeom prst="rect">
            <a:avLst/>
          </a:prstGeom>
        </p:spPr>
      </p:pic>
      <p:pic>
        <p:nvPicPr>
          <p:cNvPr id="21" name="Image 14" descr="/private/tmp/claude-501/-Users-ronnyeriksson/0feed94f-8961-4a6b-ba48-98aabd0b83f1/scratchpad/brand-wt/brand/deck/src/images/wall-15.jp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64861" y="4235615"/>
            <a:ext cx="1255334" cy="1569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71500" y="457200"/>
            <a:ext cx="5410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37F7F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ALL THINGS ODD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571500" y="1051560"/>
            <a:ext cx="11048695" cy="4892040"/>
          </a:xfrm>
          <a:prstGeom prst="rect">
            <a:avLst/>
          </a:prstGeom>
          <a:solidFill>
            <a:srgbClr val="23202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511275" y="1554480"/>
            <a:ext cx="916914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220" kern="0" dirty="0">
                <a:solidFill>
                  <a:srgbClr val="8C898C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WAYS TO TAKE PART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511275" y="2103120"/>
            <a:ext cx="9169146" cy="1869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7000"/>
              </a:lnSpc>
              <a:buNone/>
            </a:pPr>
            <a:r>
              <a:rPr lang="en-US" sz="7200" spc="-140" kern="0" dirty="0">
                <a:solidFill>
                  <a:srgbClr val="E2DFDE"/>
                </a:solidFill>
                <a:latin typeface="Forta" pitchFamily="34" charset="0"/>
                <a:ea typeface="Forta" pitchFamily="34" charset="-122"/>
                <a:cs typeface="Forta" pitchFamily="34" charset="-120"/>
              </a:rPr>
              <a:t>Bring something of your own.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804008" y="4206240"/>
            <a:ext cx="6583680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00"/>
              </a:lnSpc>
              <a:buNone/>
            </a:pPr>
            <a:r>
              <a:rPr lang="en-US" sz="1800" dirty="0">
                <a:solidFill>
                  <a:srgbClr val="969395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Host something at ODDfest. Join ODDspace. Come to ODDference. Or build something with ODD.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599790" y="5029200"/>
            <a:ext cx="2466848" cy="402336"/>
          </a:xfrm>
          <a:prstGeom prst="roundRect">
            <a:avLst>
              <a:gd name="adj" fmla="val 50000"/>
            </a:avLst>
          </a:prstGeom>
          <a:solidFill>
            <a:srgbClr val="E2DFDE"/>
          </a:solidFill>
          <a:ln w="9525">
            <a:solidFill>
              <a:srgbClr val="E2DFD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232028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HELLO@ODDFEST.CO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49518" y="5029200"/>
            <a:ext cx="2342388" cy="40233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66636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spc="70" kern="0" dirty="0">
                <a:solidFill>
                  <a:srgbClr val="E2DFDE"/>
                </a:solidFill>
                <a:latin typeface="Gabarito SemiBold" pitchFamily="34" charset="0"/>
                <a:ea typeface="Gabarito SemiBold" pitchFamily="34" charset="-122"/>
                <a:cs typeface="Gabarito SemiBold" pitchFamily="34" charset="-120"/>
              </a:rPr>
              <a:t>ALLTHINGSODD.CO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11275" y="6172200"/>
            <a:ext cx="91691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967E79"/>
                </a:solidFill>
                <a:latin typeface="Gabarito" pitchFamily="34" charset="0"/>
                <a:ea typeface="Gabarito" pitchFamily="34" charset="-122"/>
                <a:cs typeface="Gabarito" pitchFamily="34" charset="-120"/>
              </a:rPr>
              <a:t>New Nordic Way rf · Helsinki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029471" y="457200"/>
            <a:ext cx="2590724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rgbClr val="837F7F"/>
                </a:solidFill>
                <a:latin typeface="Gabarito SemiBold"/>
                <a:ea typeface="Gabarito SemiBold"/>
                <a:cs typeface="Gabarito SemiBold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ODD — allthingsodd.co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Things ODD</dc:title>
  <dc:subject>What ODD is, in twelve slides.</dc:subject>
  <dc:creator>New Nordic Way rf</dc:creator>
  <cp:lastModifiedBy>New Nordic Way rf</cp:lastModifiedBy>
  <cp:revision>1</cp:revision>
  <dcterms:created xsi:type="dcterms:W3CDTF">2026-09-18T12:32:16Z</dcterms:created>
  <dcterms:modified xsi:type="dcterms:W3CDTF">2026-09-18T12:32:16Z</dcterms:modified>
</cp:coreProperties>
</file>