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 the ODD hero, one per deck.
The mark sits in the middle of a hairline mosaic of real archive photographs (never stock, never one hero image), dimmed by an Ink scrim so the statement reads. Replace the twelve photos with whatever the deck is about; keep the 4x3 grid and the 1px gaps. The line under the mark is a Heading, not a Hero: the mark is the loudest thing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MINIMAL COVER — the daylight alternative to slide 01, for a document-like deck: a proposal, a board paper, a report.
Paper ground, Ink mark at nav size, the title at Hero anchored to the bottom half. Nothing else. Headlines are sentences and end with a full stop; Forta capitalises for you, so write in sentence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MANIFESTO — the argument in one breath. One per deck, never two.
Premise, then point: the first sentence sits in quiet grey, the second in full Paper, in one text box with two runs. Hero is the only size on the slide; if the statement needs more than six lines, it is not a statement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 one per chapter, and only if the deck really has chapters.
The number is the loudest thing on it (Forta at Hero, in quiet grey), the chapter title sits at Display under a hairline, and the line of small capitals at the bottom says what is in the chapter. The rail is optional and belongs on two to four slides at most — it is a ticker, not a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 one sentence at Hero, with the support underneath it rather than beside it.
Everything below the hairline is quiet: a label on the left, two or three lines of Body on the right. The empty space above the hairline is doing work; do not fill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 IMAGE — the workhorse. Text on the left, one photograph bleeding off the right edge, full height.
The photo is evidence, so crop it to the action. Keep the 1.28in gutter between the text column and the picture; nothing else sits in it. Round belongs only to the thing you act on: the pill.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 slide 06 mirrored. Alternate the two so a run of them reads as a rhythm rather than a list.
Numbered eyebrows (01, 02, 03) tie a run together. Body copy stops at six lines; past that it is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FULL-BLEED PHOTOGRAPH — a breath between chapters, or the proof under a claim.
Scrim rules: Ink only (never black), a light wash over the whole frame and a stronger one where the type sits. Caption bottom left, credit bottom right, both Small at 60%. Real ODD moments only — no stock, no mock-ups.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 someone else’s words, never dressed up as ODD’s.
Display size, centred, with the part that matters in full Paper and the rest quiet — the same premise-then-point move as a two-sentence headline. Attribution in small tracked capitals. No quotation-mark decoration beyond the marks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COLUMNS — three things of the same kind, numbered. Not a list of features: three answers to one question.
Raised Backstage cells with 1px gaps between them, so the Ink ground draws the grid. Numbers in small tracked capitals, titles at Heading, body at Small. Two columns or four work the same way; five do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 the daylight slide. Paper ground, Ink type: a full inversion, not a lighter dark slide.
Figures in Forta at Display, what they count in small tracked capitals under them, 1px hairlines between. Four figures is the most that stays readable. Never invent one: every figure here is on allthingsodd.co.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TIMELINE — years as rows, separated by hairlines. Reads as a record, not a roadmap.
Year in Forta at Heading, the name of the year in Gabarito SemiBold at Body size, what happened in Body at 60%. Rows can be different heights; the hairlines keep them one system. Do not put a year on it that has not happened unless the slide says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ECOSYSTEM — what ODD is made of, in one picture. Use it early, once.
The mark at the top, hairlines down to the three lockups, and the band underneath for the fourth way in. Lockups are never retyped, recoloured or stretched: place the PNG at a height and let the width follow. Clear space around a lockup is half the mark’s height. The Ember keyline on the band is the one accent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PARTNERS — other people’s marks, in one weight, in one grid.
Every logo is rendered monochrome in the figure colour (the site’s brightness(0) invert(1)) and sits inside its own cell with equal air around it — never scaled to the same width, never given a coloured tile. Empty cells at the end are part of the grid, not a mistake. Keep the order stable: alphabetical or by the order they joined, and never by size of cheque.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 a room, not a wall of headshots. Ten is the most that stays a room.
Portraits greyscale (colour is for the work, not the people), each in its own cell over a Backstage band with the name in Forta at Small and the role in Gabarito under it. Crop to the face. Same crop, same greyscale, same order every time — no one is bigger than anyone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 — sessions as rows: what it was called on the left, what kind of thing it was and who was in it on the right.
Session titles are Forta at the Body size, not a sixth type size. The format label carries the one accent on the slide — Signal for the business side, Ember for the creative one. Names in Small at 60%: the session is the headline, the people are the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STUDY — one thing that happened, with the photograph as the evidence.
Eyebrow says where and when, the title is what it was called, the “With…” line credits the people who made it, and the body is what actually happened. Made with someone else, always: the credit line is not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SIDES — the only slide where both accents appear. Creative always first, on the left, in Ember; business on the right, in Signal.
The two columns are mirrored around the hairline, not simply repeated: the creative side is flush right, the business side flush left. Keep the two bodies within a line of each other in length — the symmetry is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STATEMENT — the ask, on a raised Backstage panel so it reads as the one thing to do next.
One Hero sentence, one sentence of support, one primary pill and at most one secondary. Two solid pills side by side is one ask too 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 the last slide, on Paper.
The address is always hello@oddfest.co, never an @allthingsodd.co address; the site is allthingsodd.co. The email is a pill because it is a thing you act on. Check the ODDspace address against the site before sending a deck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 the frame, and nothing else: Ink ground, meta line, page number.
For a composition none of the other twenty archetypes fit. The grid still applies: 0.625in side margins, 0.5in top and bottom, 12 columns with a 0.25in gutter. Five type sizes (Hero 72 / Display 48 / Heading 30 / Body 18 / Small 14), Forta for statements, Gabarito for anything read or operated. One accent, used as text or a keyline — never as a fill. If the slide needs a sixth size or a second accent, it needs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DD Ink">
    <p:bg>
      <p:bgPr>
        <a:solidFill>
          <a:srgbClr val="0E090B"/>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837F7F"/>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DD Ink Full">
    <p:bg>
      <p:bgPr>
        <a:solidFill>
          <a:srgbClr val="0E090B"/>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DD Paper">
    <p:bg>
      <p:bgPr>
        <a:solidFill>
          <a:srgbClr val="E2DFDE"/>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5F5A5B"/>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DD Paper Full">
    <p:bg>
      <p:bgPr>
        <a:solidFill>
          <a:srgbClr val="E2DFDE"/>
        </a:solidFill>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DD Photo">
    <p:bg>
      <p:bgPr>
        <a:solidFill>
          <a:srgbClr val="0E090B"/>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B8B4B4"/>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jpg"/><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7.jpg"/><Relationship Id="rId8" Type="http://schemas.openxmlformats.org/officeDocument/2006/relationships/image" Target="../media/image-1-8.jpg"/><Relationship Id="rId9" Type="http://schemas.openxmlformats.org/officeDocument/2006/relationships/image" Target="../media/image-1-9.jpg"/><Relationship Id="rId10" Type="http://schemas.openxmlformats.org/officeDocument/2006/relationships/image" Target="../media/image-1-10.jpg"/><Relationship Id="rId11" Type="http://schemas.openxmlformats.org/officeDocument/2006/relationships/image" Target="../media/image-1-11.jpg"/><Relationship Id="rId12" Type="http://schemas.openxmlformats.org/officeDocument/2006/relationships/image" Target="../media/image-1-12.jpg"/><Relationship Id="rId13" Type="http://schemas.openxmlformats.org/officeDocument/2006/relationships/image" Target="../media/image-1-13.png"/><Relationship Id="rId14" Type="http://schemas.openxmlformats.org/officeDocument/2006/relationships/slideLayout" Target="../slideLayouts/slideLayout3.xml"/><Relationship Id="rId1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6.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6.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2.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slideLayout" Target="../slideLayouts/slideLayout2.xml"/><Relationship Id="rId2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jpg"/><Relationship Id="rId3" Type="http://schemas.openxmlformats.org/officeDocument/2006/relationships/image" Target="../media/image-15-3.jpg"/><Relationship Id="rId4" Type="http://schemas.openxmlformats.org/officeDocument/2006/relationships/image" Target="../media/image-15-4.jpg"/><Relationship Id="rId5" Type="http://schemas.openxmlformats.org/officeDocument/2006/relationships/image" Target="../media/image-15-5.jpg"/><Relationship Id="rId6" Type="http://schemas.openxmlformats.org/officeDocument/2006/relationships/image" Target="../media/image-15-6.jpg"/><Relationship Id="rId7" Type="http://schemas.openxmlformats.org/officeDocument/2006/relationships/image" Target="../media/image-15-7.jpg"/><Relationship Id="rId8" Type="http://schemas.openxmlformats.org/officeDocument/2006/relationships/image" Target="../media/image-15-8.jpg"/><Relationship Id="rId9" Type="http://schemas.openxmlformats.org/officeDocument/2006/relationships/image" Target="../media/image-15-9.jpg"/><Relationship Id="rId10" Type="http://schemas.openxmlformats.org/officeDocument/2006/relationships/image" Target="../media/image-15-10.jpg"/><Relationship Id="rId11" Type="http://schemas.openxmlformats.org/officeDocument/2006/relationships/slideLayout" Target="../slideLayouts/slideLayout2.xml"/><Relationship Id="rId1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6.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ivate/tmp/claude-501/-Users-ronnyeriksson/0feed94f-8961-4a6b-ba48-98aabd0b83f1/scratchpad/brand-wt/brand/deck/src/images/mosaic-01.jpg">    </p:cNvPr>
          <p:cNvPicPr>
            <a:picLocks noChangeAspect="1"/>
          </p:cNvPicPr>
          <p:nvPr/>
        </p:nvPicPr>
        <p:blipFill>
          <a:blip r:embed="rId1"/>
          <a:stretch>
            <a:fillRect/>
          </a:stretch>
        </p:blipFill>
        <p:spPr>
          <a:xfrm>
            <a:off x="0" y="0"/>
            <a:ext cx="3034208" cy="2273808"/>
          </a:xfrm>
          <a:prstGeom prst="rect">
            <a:avLst/>
          </a:prstGeom>
        </p:spPr>
      </p:pic>
      <p:pic>
        <p:nvPicPr>
          <p:cNvPr id="3" name="Image 1" descr="/private/tmp/claude-501/-Users-ronnyeriksson/0feed94f-8961-4a6b-ba48-98aabd0b83f1/scratchpad/brand-wt/brand/deck/src/images/mosaic-02.jpg">    </p:cNvPr>
          <p:cNvPicPr>
            <a:picLocks noChangeAspect="1"/>
          </p:cNvPicPr>
          <p:nvPr/>
        </p:nvPicPr>
        <p:blipFill>
          <a:blip r:embed="rId2"/>
          <a:stretch>
            <a:fillRect/>
          </a:stretch>
        </p:blipFill>
        <p:spPr>
          <a:xfrm>
            <a:off x="3052496" y="0"/>
            <a:ext cx="3034208" cy="2273808"/>
          </a:xfrm>
          <a:prstGeom prst="rect">
            <a:avLst/>
          </a:prstGeom>
        </p:spPr>
      </p:pic>
      <p:pic>
        <p:nvPicPr>
          <p:cNvPr id="4" name="Image 2" descr="/private/tmp/claude-501/-Users-ronnyeriksson/0feed94f-8961-4a6b-ba48-98aabd0b83f1/scratchpad/brand-wt/brand/deck/src/images/mosaic-03.jpg">    </p:cNvPr>
          <p:cNvPicPr>
            <a:picLocks noChangeAspect="1"/>
          </p:cNvPicPr>
          <p:nvPr/>
        </p:nvPicPr>
        <p:blipFill>
          <a:blip r:embed="rId3"/>
          <a:stretch>
            <a:fillRect/>
          </a:stretch>
        </p:blipFill>
        <p:spPr>
          <a:xfrm>
            <a:off x="6104992" y="0"/>
            <a:ext cx="3034208" cy="2273808"/>
          </a:xfrm>
          <a:prstGeom prst="rect">
            <a:avLst/>
          </a:prstGeom>
        </p:spPr>
      </p:pic>
      <p:pic>
        <p:nvPicPr>
          <p:cNvPr id="5" name="Image 3" descr="/private/tmp/claude-501/-Users-ronnyeriksson/0feed94f-8961-4a6b-ba48-98aabd0b83f1/scratchpad/brand-wt/brand/deck/src/images/mosaic-04.jpg">    </p:cNvPr>
          <p:cNvPicPr>
            <a:picLocks noChangeAspect="1"/>
          </p:cNvPicPr>
          <p:nvPr/>
        </p:nvPicPr>
        <p:blipFill>
          <a:blip r:embed="rId4"/>
          <a:stretch>
            <a:fillRect/>
          </a:stretch>
        </p:blipFill>
        <p:spPr>
          <a:xfrm>
            <a:off x="9157487" y="0"/>
            <a:ext cx="3034208" cy="2273808"/>
          </a:xfrm>
          <a:prstGeom prst="rect">
            <a:avLst/>
          </a:prstGeom>
        </p:spPr>
      </p:pic>
      <p:pic>
        <p:nvPicPr>
          <p:cNvPr id="6" name="Image 4" descr="/private/tmp/claude-501/-Users-ronnyeriksson/0feed94f-8961-4a6b-ba48-98aabd0b83f1/scratchpad/brand-wt/brand/deck/src/images/mosaic-05.jpg">    </p:cNvPr>
          <p:cNvPicPr>
            <a:picLocks noChangeAspect="1"/>
          </p:cNvPicPr>
          <p:nvPr/>
        </p:nvPicPr>
        <p:blipFill>
          <a:blip r:embed="rId5"/>
          <a:stretch>
            <a:fillRect/>
          </a:stretch>
        </p:blipFill>
        <p:spPr>
          <a:xfrm>
            <a:off x="0" y="2292096"/>
            <a:ext cx="3034208" cy="2273808"/>
          </a:xfrm>
          <a:prstGeom prst="rect">
            <a:avLst/>
          </a:prstGeom>
        </p:spPr>
      </p:pic>
      <p:pic>
        <p:nvPicPr>
          <p:cNvPr id="7" name="Image 5" descr="/private/tmp/claude-501/-Users-ronnyeriksson/0feed94f-8961-4a6b-ba48-98aabd0b83f1/scratchpad/brand-wt/brand/deck/src/images/mosaic-06.jpg">    </p:cNvPr>
          <p:cNvPicPr>
            <a:picLocks noChangeAspect="1"/>
          </p:cNvPicPr>
          <p:nvPr/>
        </p:nvPicPr>
        <p:blipFill>
          <a:blip r:embed="rId6"/>
          <a:stretch>
            <a:fillRect/>
          </a:stretch>
        </p:blipFill>
        <p:spPr>
          <a:xfrm>
            <a:off x="3052496" y="2292096"/>
            <a:ext cx="3034208" cy="2273808"/>
          </a:xfrm>
          <a:prstGeom prst="rect">
            <a:avLst/>
          </a:prstGeom>
        </p:spPr>
      </p:pic>
      <p:pic>
        <p:nvPicPr>
          <p:cNvPr id="8" name="Image 6" descr="/private/tmp/claude-501/-Users-ronnyeriksson/0feed94f-8961-4a6b-ba48-98aabd0b83f1/scratchpad/brand-wt/brand/deck/src/images/mosaic-07.jpg">    </p:cNvPr>
          <p:cNvPicPr>
            <a:picLocks noChangeAspect="1"/>
          </p:cNvPicPr>
          <p:nvPr/>
        </p:nvPicPr>
        <p:blipFill>
          <a:blip r:embed="rId7"/>
          <a:stretch>
            <a:fillRect/>
          </a:stretch>
        </p:blipFill>
        <p:spPr>
          <a:xfrm>
            <a:off x="6104992" y="2292096"/>
            <a:ext cx="3034208" cy="2273808"/>
          </a:xfrm>
          <a:prstGeom prst="rect">
            <a:avLst/>
          </a:prstGeom>
        </p:spPr>
      </p:pic>
      <p:pic>
        <p:nvPicPr>
          <p:cNvPr id="9" name="Image 7" descr="/private/tmp/claude-501/-Users-ronnyeriksson/0feed94f-8961-4a6b-ba48-98aabd0b83f1/scratchpad/brand-wt/brand/deck/src/images/mosaic-08.jpg">    </p:cNvPr>
          <p:cNvPicPr>
            <a:picLocks noChangeAspect="1"/>
          </p:cNvPicPr>
          <p:nvPr/>
        </p:nvPicPr>
        <p:blipFill>
          <a:blip r:embed="rId8"/>
          <a:stretch>
            <a:fillRect/>
          </a:stretch>
        </p:blipFill>
        <p:spPr>
          <a:xfrm>
            <a:off x="9157487" y="2292096"/>
            <a:ext cx="3034208" cy="2273808"/>
          </a:xfrm>
          <a:prstGeom prst="rect">
            <a:avLst/>
          </a:prstGeom>
        </p:spPr>
      </p:pic>
      <p:pic>
        <p:nvPicPr>
          <p:cNvPr id="10" name="Image 8" descr="/private/tmp/claude-501/-Users-ronnyeriksson/0feed94f-8961-4a6b-ba48-98aabd0b83f1/scratchpad/brand-wt/brand/deck/src/images/mosaic-09.jpg">    </p:cNvPr>
          <p:cNvPicPr>
            <a:picLocks noChangeAspect="1"/>
          </p:cNvPicPr>
          <p:nvPr/>
        </p:nvPicPr>
        <p:blipFill>
          <a:blip r:embed="rId9"/>
          <a:stretch>
            <a:fillRect/>
          </a:stretch>
        </p:blipFill>
        <p:spPr>
          <a:xfrm>
            <a:off x="0" y="4584192"/>
            <a:ext cx="3034208" cy="2273808"/>
          </a:xfrm>
          <a:prstGeom prst="rect">
            <a:avLst/>
          </a:prstGeom>
        </p:spPr>
      </p:pic>
      <p:pic>
        <p:nvPicPr>
          <p:cNvPr id="11" name="Image 9" descr="/private/tmp/claude-501/-Users-ronnyeriksson/0feed94f-8961-4a6b-ba48-98aabd0b83f1/scratchpad/brand-wt/brand/deck/src/images/mosaic-10.jpg">    </p:cNvPr>
          <p:cNvPicPr>
            <a:picLocks noChangeAspect="1"/>
          </p:cNvPicPr>
          <p:nvPr/>
        </p:nvPicPr>
        <p:blipFill>
          <a:blip r:embed="rId10"/>
          <a:stretch>
            <a:fillRect/>
          </a:stretch>
        </p:blipFill>
        <p:spPr>
          <a:xfrm>
            <a:off x="3052496" y="4584192"/>
            <a:ext cx="3034208" cy="2273808"/>
          </a:xfrm>
          <a:prstGeom prst="rect">
            <a:avLst/>
          </a:prstGeom>
        </p:spPr>
      </p:pic>
      <p:pic>
        <p:nvPicPr>
          <p:cNvPr id="12" name="Image 10" descr="/private/tmp/claude-501/-Users-ronnyeriksson/0feed94f-8961-4a6b-ba48-98aabd0b83f1/scratchpad/brand-wt/brand/deck/src/images/mosaic-11.jpg">    </p:cNvPr>
          <p:cNvPicPr>
            <a:picLocks noChangeAspect="1"/>
          </p:cNvPicPr>
          <p:nvPr/>
        </p:nvPicPr>
        <p:blipFill>
          <a:blip r:embed="rId11"/>
          <a:stretch>
            <a:fillRect/>
          </a:stretch>
        </p:blipFill>
        <p:spPr>
          <a:xfrm>
            <a:off x="6104992" y="4584192"/>
            <a:ext cx="3034208" cy="2273808"/>
          </a:xfrm>
          <a:prstGeom prst="rect">
            <a:avLst/>
          </a:prstGeom>
        </p:spPr>
      </p:pic>
      <p:pic>
        <p:nvPicPr>
          <p:cNvPr id="13" name="Image 11" descr="/private/tmp/claude-501/-Users-ronnyeriksson/0feed94f-8961-4a6b-ba48-98aabd0b83f1/scratchpad/brand-wt/brand/deck/src/images/mosaic-12.jpg">    </p:cNvPr>
          <p:cNvPicPr>
            <a:picLocks noChangeAspect="1"/>
          </p:cNvPicPr>
          <p:nvPr/>
        </p:nvPicPr>
        <p:blipFill>
          <a:blip r:embed="rId12"/>
          <a:stretch>
            <a:fillRect/>
          </a:stretch>
        </p:blipFill>
        <p:spPr>
          <a:xfrm>
            <a:off x="9157487" y="4584192"/>
            <a:ext cx="3034208" cy="2273808"/>
          </a:xfrm>
          <a:prstGeom prst="rect">
            <a:avLst/>
          </a:prstGeom>
        </p:spPr>
      </p:pic>
      <p:sp>
        <p:nvSpPr>
          <p:cNvPr id="14" name="Shape 0"/>
          <p:cNvSpPr/>
          <p:nvPr/>
        </p:nvSpPr>
        <p:spPr>
          <a:xfrm>
            <a:off x="0" y="0"/>
            <a:ext cx="12191695" cy="6858000"/>
          </a:xfrm>
          <a:prstGeom prst="rect">
            <a:avLst/>
          </a:prstGeom>
          <a:solidFill>
            <a:srgbClr val="0E090B">
              <a:alpha val="58000"/>
            </a:srgbClr>
          </a:solidFill>
          <a:ln/>
        </p:spPr>
      </p:sp>
      <p:pic>
        <p:nvPicPr>
          <p:cNvPr id="15" name="Image 12" descr="/private/tmp/claude-501/-Users-ronnyeriksson/0feed94f-8961-4a6b-ba48-98aabd0b83f1/scratchpad/brand-wt/brand/logos/png/odd-mark-paper.png">    </p:cNvPr>
          <p:cNvPicPr>
            <a:picLocks noChangeAspect="1"/>
          </p:cNvPicPr>
          <p:nvPr/>
        </p:nvPicPr>
        <p:blipFill>
          <a:blip r:embed="rId13"/>
          <a:stretch>
            <a:fillRect/>
          </a:stretch>
        </p:blipFill>
        <p:spPr>
          <a:xfrm>
            <a:off x="4439641" y="2084832"/>
            <a:ext cx="3312414" cy="1051560"/>
          </a:xfrm>
          <a:prstGeom prst="rect">
            <a:avLst/>
          </a:prstGeom>
        </p:spPr>
      </p:pic>
      <p:sp>
        <p:nvSpPr>
          <p:cNvPr id="16" name="Text 1"/>
          <p:cNvSpPr txBox="1"/>
          <p:nvPr/>
        </p:nvSpPr>
        <p:spPr>
          <a:xfrm>
            <a:off x="1752448" y="3520440"/>
            <a:ext cx="8686800"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ODD exists to build better conditions for creative work — and to bring creative and cultural fields closer to business and wider society.</a:t>
            </a:r>
            <a:endParaRPr lang="en-US" sz="3000" dirty="0"/>
          </a:p>
        </p:txBody>
      </p:sp>
      <p:sp>
        <p:nvSpPr>
          <p:cNvPr id="17" name="Text 2"/>
          <p:cNvSpPr txBox="1"/>
          <p:nvPr/>
        </p:nvSpPr>
        <p:spPr>
          <a:xfrm>
            <a:off x="571500" y="6144768"/>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HELSINKI · NEW NORDIC WAY RF</a:t>
            </a:r>
            <a:endParaRPr lang="en-US" sz="1400" dirty="0"/>
          </a:p>
        </p:txBody>
      </p:sp>
      <p:sp>
        <p:nvSpPr>
          <p:cNvPr id="18" name="Text 3"/>
          <p:cNvSpPr txBox="1"/>
          <p:nvPr/>
        </p:nvSpPr>
        <p:spPr>
          <a:xfrm>
            <a:off x="8089697" y="6144768"/>
            <a:ext cx="3530498"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ALLTHINGSODD.CO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ivate/tmp/claude-501/-Users-ronnyeriksson/0feed94f-8961-4a6b-ba48-98aabd0b83f1/scratchpad/brand-wt/brand/logos/png/odd-mark-ink.png">    </p:cNvPr>
          <p:cNvPicPr>
            <a:picLocks noChangeAspect="1"/>
          </p:cNvPicPr>
          <p:nvPr/>
        </p:nvPicPr>
        <p:blipFill>
          <a:blip r:embed="rId1"/>
          <a:stretch>
            <a:fillRect/>
          </a:stretch>
        </p:blipFill>
        <p:spPr>
          <a:xfrm>
            <a:off x="571500" y="502920"/>
            <a:ext cx="1209751" cy="384048"/>
          </a:xfrm>
          <a:prstGeom prst="rect">
            <a:avLst/>
          </a:prstGeom>
        </p:spPr>
      </p:pic>
      <p:sp>
        <p:nvSpPr>
          <p:cNvPr id="3" name="Shape 0"/>
          <p:cNvSpPr/>
          <p:nvPr/>
        </p:nvSpPr>
        <p:spPr>
          <a:xfrm>
            <a:off x="571500" y="1188720"/>
            <a:ext cx="11048695" cy="0"/>
          </a:xfrm>
          <a:prstGeom prst="line">
            <a:avLst/>
          </a:prstGeom>
          <a:noFill/>
          <a:ln w="9525">
            <a:solidFill>
              <a:srgbClr val="C9C5C5"/>
            </a:solidFill>
            <a:prstDash val="solid"/>
          </a:ln>
        </p:spPr>
      </p:sp>
      <p:sp>
        <p:nvSpPr>
          <p:cNvPr id="4" name="Text 1"/>
          <p:cNvSpPr txBox="1"/>
          <p:nvPr/>
        </p:nvSpPr>
        <p:spPr>
          <a:xfrm>
            <a:off x="571500" y="274320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ABOUT ODD</a:t>
            </a:r>
            <a:endParaRPr lang="en-US" sz="1400" dirty="0"/>
          </a:p>
        </p:txBody>
      </p:sp>
      <p:sp>
        <p:nvSpPr>
          <p:cNvPr id="5" name="Text 2"/>
          <p:cNvSpPr txBox="1"/>
          <p:nvPr/>
        </p:nvSpPr>
        <p:spPr>
          <a:xfrm>
            <a:off x="571500" y="3108960"/>
            <a:ext cx="11048695" cy="2758440"/>
          </a:xfrm>
          <a:prstGeom prst="rect">
            <a:avLst/>
          </a:prstGeom>
          <a:noFill/>
          <a:ln/>
        </p:spPr>
        <p:txBody>
          <a:bodyPr wrap="square" lIns="0" tIns="0" rIns="0" bIns="0" rtlCol="0" anchor="t"/>
          <a:lstStyle/>
          <a:p>
            <a:pPr indent="0" marL="0">
              <a:lnSpc>
                <a:spcPts val="7000"/>
              </a:lnSpc>
              <a:buNone/>
            </a:pPr>
            <a:r>
              <a:rPr lang="en-US" sz="7200" spc="-140" kern="0" dirty="0">
                <a:solidFill>
                  <a:srgbClr val="0E090B"/>
                </a:solidFill>
                <a:latin typeface="Forta" pitchFamily="34" charset="0"/>
                <a:ea typeface="Forta" pitchFamily="34" charset="-122"/>
                <a:cs typeface="Forta" pitchFamily="34" charset="-120"/>
              </a:rPr>
              <a:t>Creativity belongs closer to the centre.</a:t>
            </a:r>
            <a:endParaRPr lang="en-US" sz="7200" dirty="0"/>
          </a:p>
        </p:txBody>
      </p:sp>
      <p:sp>
        <p:nvSpPr>
          <p:cNvPr id="6" name="Shape 3"/>
          <p:cNvSpPr/>
          <p:nvPr/>
        </p:nvSpPr>
        <p:spPr>
          <a:xfrm>
            <a:off x="571500" y="5989320"/>
            <a:ext cx="11048695" cy="0"/>
          </a:xfrm>
          <a:prstGeom prst="line">
            <a:avLst/>
          </a:prstGeom>
          <a:noFill/>
          <a:ln w="9525">
            <a:solidFill>
              <a:srgbClr val="C9C5C5"/>
            </a:solidFill>
            <a:prstDash val="solid"/>
          </a:ln>
        </p:spPr>
      </p:sp>
      <p:sp>
        <p:nvSpPr>
          <p:cNvPr id="7" name="Text 4"/>
          <p:cNvSpPr txBox="1"/>
          <p:nvPr/>
        </p:nvSpPr>
        <p:spPr>
          <a:xfrm>
            <a:off x="571500" y="617220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NEW NORDIC WAY RF · HELSINKI</a:t>
            </a:r>
            <a:endParaRPr lang="en-US" sz="1400" dirty="0"/>
          </a:p>
        </p:txBody>
      </p:sp>
      <p:sp>
        <p:nvSpPr>
          <p:cNvPr id="8" name="Text 5"/>
          <p:cNvSpPr txBox="1"/>
          <p:nvPr/>
        </p:nvSpPr>
        <p:spPr>
          <a:xfrm>
            <a:off x="8089697" y="6172200"/>
            <a:ext cx="3530498"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ALLTHINGSODD.CO</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WHY ODD</a:t>
            </a:r>
            <a:endParaRPr lang="en-US" sz="1400" dirty="0"/>
          </a:p>
        </p:txBody>
      </p:sp>
      <p:sp>
        <p:nvSpPr>
          <p:cNvPr id="4" name="Text 2"/>
          <p:cNvSpPr txBox="1"/>
          <p:nvPr/>
        </p:nvSpPr>
        <p:spPr>
          <a:xfrm>
            <a:off x="571500" y="822960"/>
            <a:ext cx="11048695" cy="5577840"/>
          </a:xfrm>
          <a:prstGeom prst="rect">
            <a:avLst/>
          </a:prstGeom>
          <a:noFill/>
          <a:ln/>
        </p:spPr>
        <p:txBody>
          <a:bodyPr wrap="square" lIns="0" tIns="0" rIns="0" bIns="0" rtlCol="0" anchor="ctr"/>
          <a:lstStyle/>
          <a:p>
            <a:pPr algn="ctr" indent="0" marL="0">
              <a:lnSpc>
                <a:spcPts val="7000"/>
              </a:lnSpc>
              <a:buNone/>
            </a:pPr>
            <a:r>
              <a:rPr lang="en-US" sz="7200" spc="-140" kern="0" dirty="0">
                <a:solidFill>
                  <a:srgbClr val="837F7F"/>
                </a:solidFill>
                <a:latin typeface="Forta" pitchFamily="34" charset="0"/>
                <a:ea typeface="Forta" pitchFamily="34" charset="-122"/>
                <a:cs typeface="Forta" pitchFamily="34" charset="-120"/>
              </a:rPr>
              <a:t>Finland has creative talent. </a:t>
            </a:r>
            <a:pPr algn="ct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What’s missing are the structures that help it grow, connect and last.</a:t>
            </a:r>
            <a:endParaRPr lang="en-US" sz="72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0"/>
            <a:ext cx="0" cy="6858000"/>
          </a:xfrm>
          <a:prstGeom prst="line">
            <a:avLst/>
          </a:prstGeom>
          <a:noFill/>
          <a:ln w="9525">
            <a:solidFill>
              <a:srgbClr val="272324"/>
            </a:solidFill>
            <a:prstDash val="solid"/>
          </a:ln>
        </p:spPr>
      </p:sp>
      <p:pic>
        <p:nvPicPr>
          <p:cNvPr id="3" name="Image 0" descr="/private/tmp/claude-501/-Users-ronnyeriksson/0feed94f-8961-4a6b-ba48-98aabd0b83f1/scratchpad/brand-wt/brand/logos/png/odd-mark-paper.png">    </p:cNvPr>
          <p:cNvPicPr>
            <a:picLocks noChangeAspect="1"/>
          </p:cNvPicPr>
          <p:nvPr/>
        </p:nvPicPr>
        <p:blipFill>
          <a:blip r:embed="rId1"/>
          <a:stretch>
            <a:fillRect/>
          </a:stretch>
        </p:blipFill>
        <p:spPr>
          <a:xfrm rot="16200000">
            <a:off x="-180594" y="5863590"/>
            <a:ext cx="864108" cy="274320"/>
          </a:xfrm>
          <a:prstGeom prst="rect">
            <a:avLst/>
          </a:prstGeom>
        </p:spPr>
      </p:pic>
      <p:sp>
        <p:nvSpPr>
          <p:cNvPr id="4" name="Text 1"/>
          <p:cNvSpPr txBox="1"/>
          <p:nvPr/>
        </p:nvSpPr>
        <p:spPr>
          <a:xfrm rot="16200000">
            <a:off x="-1211580" y="4034790"/>
            <a:ext cx="2926080" cy="502920"/>
          </a:xfrm>
          <a:prstGeom prst="rect">
            <a:avLst/>
          </a:prstGeom>
          <a:noFill/>
          <a:ln/>
        </p:spPr>
        <p:txBody>
          <a:bodyPr wrap="square" lIns="0" tIns="0" rIns="0" bIns="0" rtlCol="0" anchor="ctr"/>
          <a:lstStyle/>
          <a:p>
            <a:pPr algn="ctr" indent="0" marL="0">
              <a:lnSpc>
                <a:spcPts val="2200"/>
              </a:lnSpc>
              <a:buNone/>
            </a:pPr>
            <a:r>
              <a:rPr lang="en-US" sz="1800" spc="20" kern="0" dirty="0">
                <a:solidFill>
                  <a:srgbClr val="B8B4B4"/>
                </a:solidFill>
                <a:latin typeface="Forta" pitchFamily="34" charset="0"/>
                <a:ea typeface="Forta" pitchFamily="34" charset="-122"/>
                <a:cs typeface="Forta" pitchFamily="34" charset="-120"/>
              </a:rPr>
              <a:t>ODDfest</a:t>
            </a:r>
            <a:endParaRPr lang="en-US" sz="1800" dirty="0"/>
          </a:p>
        </p:txBody>
      </p:sp>
      <p:sp>
        <p:nvSpPr>
          <p:cNvPr id="5" name="Text 2"/>
          <p:cNvSpPr txBox="1"/>
          <p:nvPr/>
        </p:nvSpPr>
        <p:spPr>
          <a:xfrm rot="16200000">
            <a:off x="-1211580" y="2320290"/>
            <a:ext cx="2926080" cy="502920"/>
          </a:xfrm>
          <a:prstGeom prst="rect">
            <a:avLst/>
          </a:prstGeom>
          <a:noFill/>
          <a:ln/>
        </p:spPr>
        <p:txBody>
          <a:bodyPr wrap="square" lIns="0" tIns="0" rIns="0" bIns="0" rtlCol="0" anchor="ctr"/>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HELSINKI</a:t>
            </a:r>
            <a:endParaRPr lang="en-US" sz="1400" dirty="0"/>
          </a:p>
        </p:txBody>
      </p:sp>
      <p:sp>
        <p:nvSpPr>
          <p:cNvPr id="6" name="Text 3"/>
          <p:cNvSpPr txBox="1"/>
          <p:nvPr/>
        </p:nvSpPr>
        <p:spPr>
          <a:xfrm rot="16200000">
            <a:off x="-1211580" y="605790"/>
            <a:ext cx="2926080" cy="502920"/>
          </a:xfrm>
          <a:prstGeom prst="rect">
            <a:avLst/>
          </a:prstGeom>
          <a:noFill/>
          <a:ln/>
        </p:spPr>
        <p:txBody>
          <a:bodyPr wrap="square" lIns="0" tIns="0" rIns="0" bIns="0" rtlCol="0" anchor="ctr"/>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2027</a:t>
            </a:r>
            <a:endParaRPr lang="en-US" sz="1400" dirty="0"/>
          </a:p>
        </p:txBody>
      </p:sp>
      <p:sp>
        <p:nvSpPr>
          <p:cNvPr id="7" name="Text 4"/>
          <p:cNvSpPr txBox="1"/>
          <p:nvPr/>
        </p:nvSpPr>
        <p:spPr>
          <a:xfrm>
            <a:off x="1463040" y="777240"/>
            <a:ext cx="1828800" cy="980440"/>
          </a:xfrm>
          <a:prstGeom prst="rect">
            <a:avLst/>
          </a:prstGeom>
          <a:noFill/>
          <a:ln/>
        </p:spPr>
        <p:txBody>
          <a:bodyPr wrap="square" lIns="0" tIns="0" rIns="0" bIns="0" rtlCol="0" anchor="t"/>
          <a:lstStyle/>
          <a:p>
            <a:pPr indent="0" marL="0">
              <a:lnSpc>
                <a:spcPts val="7000"/>
              </a:lnSpc>
              <a:buNone/>
            </a:pPr>
            <a:r>
              <a:rPr lang="en-US" sz="7200" spc="-140" kern="0" dirty="0">
                <a:solidFill>
                  <a:srgbClr val="837F7F"/>
                </a:solidFill>
                <a:latin typeface="Forta" pitchFamily="34" charset="0"/>
                <a:ea typeface="Forta" pitchFamily="34" charset="-122"/>
                <a:cs typeface="Forta" pitchFamily="34" charset="-120"/>
              </a:rPr>
              <a:t>02</a:t>
            </a:r>
            <a:endParaRPr lang="en-US" sz="7200" dirty="0"/>
          </a:p>
        </p:txBody>
      </p:sp>
      <p:sp>
        <p:nvSpPr>
          <p:cNvPr id="8" name="Shape 5"/>
          <p:cNvSpPr/>
          <p:nvPr/>
        </p:nvSpPr>
        <p:spPr>
          <a:xfrm>
            <a:off x="1463040" y="2103120"/>
            <a:ext cx="10157155" cy="0"/>
          </a:xfrm>
          <a:prstGeom prst="line">
            <a:avLst/>
          </a:prstGeom>
          <a:noFill/>
          <a:ln w="9525">
            <a:solidFill>
              <a:srgbClr val="383435"/>
            </a:solidFill>
            <a:prstDash val="solid"/>
          </a:ln>
        </p:spPr>
      </p:sp>
      <p:sp>
        <p:nvSpPr>
          <p:cNvPr id="9" name="Text 6"/>
          <p:cNvSpPr txBox="1"/>
          <p:nvPr/>
        </p:nvSpPr>
        <p:spPr>
          <a:xfrm>
            <a:off x="1463040" y="2377440"/>
            <a:ext cx="3657600"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CHAPTER TWO</a:t>
            </a:r>
            <a:endParaRPr lang="en-US" sz="1400" dirty="0"/>
          </a:p>
        </p:txBody>
      </p:sp>
      <p:sp>
        <p:nvSpPr>
          <p:cNvPr id="10" name="Text 7"/>
          <p:cNvSpPr txBox="1"/>
          <p:nvPr/>
        </p:nvSpPr>
        <p:spPr>
          <a:xfrm>
            <a:off x="1463040" y="2743200"/>
            <a:ext cx="7315200" cy="1361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Helsinki’s creative week.</a:t>
            </a:r>
            <a:endParaRPr lang="en-US" sz="4800" dirty="0"/>
          </a:p>
        </p:txBody>
      </p:sp>
      <p:sp>
        <p:nvSpPr>
          <p:cNvPr id="11" name="Text 8"/>
          <p:cNvSpPr txBox="1"/>
          <p:nvPr/>
        </p:nvSpPr>
        <p:spPr>
          <a:xfrm>
            <a:off x="1463040" y="5943600"/>
            <a:ext cx="10157155"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ODDFEST IS · HOW TO JOIN · HIGHLIGHTS FROM 2026</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a:t>
            </a:r>
            <a:endParaRPr lang="en-US" sz="1400" dirty="0"/>
          </a:p>
        </p:txBody>
      </p:sp>
      <p:sp>
        <p:nvSpPr>
          <p:cNvPr id="3" name="Text 1"/>
          <p:cNvSpPr txBox="1"/>
          <p:nvPr/>
        </p:nvSpPr>
        <p:spPr>
          <a:xfrm>
            <a:off x="571500"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THE PREMISE</a:t>
            </a:r>
            <a:endParaRPr lang="en-US" sz="1400" dirty="0"/>
          </a:p>
        </p:txBody>
      </p:sp>
      <p:sp>
        <p:nvSpPr>
          <p:cNvPr id="4" name="Text 2"/>
          <p:cNvSpPr txBox="1"/>
          <p:nvPr/>
        </p:nvSpPr>
        <p:spPr>
          <a:xfrm>
            <a:off x="571500" y="1188720"/>
            <a:ext cx="11048695" cy="3647440"/>
          </a:xfrm>
          <a:prstGeom prst="rect">
            <a:avLst/>
          </a:prstGeom>
          <a:noFill/>
          <a:ln/>
        </p:spPr>
        <p:txBody>
          <a:bodyPr wrap="square" lIns="0" tIns="0" rIns="0" bIns="0" rtlCol="0" anchor="t"/>
          <a:lstStyle/>
          <a:p>
            <a:pP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What can business and the rest of society learn from creative expertise?</a:t>
            </a:r>
            <a:endParaRPr lang="en-US" sz="7200" dirty="0"/>
          </a:p>
        </p:txBody>
      </p:sp>
      <p:sp>
        <p:nvSpPr>
          <p:cNvPr id="5" name="Shape 3"/>
          <p:cNvSpPr/>
          <p:nvPr/>
        </p:nvSpPr>
        <p:spPr>
          <a:xfrm>
            <a:off x="571500" y="5029200"/>
            <a:ext cx="11048695" cy="0"/>
          </a:xfrm>
          <a:prstGeom prst="line">
            <a:avLst/>
          </a:prstGeom>
          <a:noFill/>
          <a:ln w="9525">
            <a:solidFill>
              <a:srgbClr val="272324"/>
            </a:solidFill>
            <a:prstDash val="solid"/>
          </a:ln>
        </p:spPr>
      </p:sp>
      <p:sp>
        <p:nvSpPr>
          <p:cNvPr id="6" name="Text 4"/>
          <p:cNvSpPr txBox="1"/>
          <p:nvPr/>
        </p:nvSpPr>
        <p:spPr>
          <a:xfrm>
            <a:off x="571500" y="5257800"/>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HELSINKI · 2027</a:t>
            </a:r>
            <a:endParaRPr lang="en-US" sz="1400" dirty="0"/>
          </a:p>
        </p:txBody>
      </p:sp>
      <p:sp>
        <p:nvSpPr>
          <p:cNvPr id="7" name="Text 5"/>
          <p:cNvSpPr txBox="1"/>
          <p:nvPr/>
        </p:nvSpPr>
        <p:spPr>
          <a:xfrm>
            <a:off x="6210148" y="5257800"/>
            <a:ext cx="5410048"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ODDference is a business conference built around creative and cultural expertise. It brings that expertise into the questions business and society are facing now.</a:t>
            </a:r>
            <a:endParaRPr lang="en-US" sz="18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ODDFEST</a:t>
            </a:r>
            <a:endParaRPr lang="en-US" sz="1400" dirty="0"/>
          </a:p>
        </p:txBody>
      </p:sp>
      <p:pic>
        <p:nvPicPr>
          <p:cNvPr id="3" name="Image 0" descr="/private/tmp/claude-501/-Users-ronnyeriksson/0feed94f-8961-4a6b-ba48-98aabd0b83f1/scratchpad/brand-wt/brand/deck/src/images/oddfest-oddtheatre.jpg">    </p:cNvPr>
          <p:cNvPicPr>
            <a:picLocks noChangeAspect="1"/>
          </p:cNvPicPr>
          <p:nvPr/>
        </p:nvPicPr>
        <p:blipFill>
          <a:blip r:embed="rId1"/>
          <a:stretch>
            <a:fillRect/>
          </a:stretch>
        </p:blipFill>
        <p:spPr>
          <a:xfrm>
            <a:off x="7149876" y="0"/>
            <a:ext cx="5041819" cy="6858000"/>
          </a:xfrm>
          <a:prstGeom prst="rect">
            <a:avLst/>
          </a:prstGeom>
        </p:spPr>
      </p:pic>
      <p:sp>
        <p:nvSpPr>
          <p:cNvPr id="4" name="Text 1"/>
          <p:cNvSpPr txBox="1"/>
          <p:nvPr/>
        </p:nvSpPr>
        <p:spPr>
          <a:xfrm>
            <a:off x="571500"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ODDFEST IS</a:t>
            </a:r>
            <a:endParaRPr lang="en-US" sz="1400" dirty="0"/>
          </a:p>
        </p:txBody>
      </p:sp>
      <p:sp>
        <p:nvSpPr>
          <p:cNvPr id="5" name="Text 2"/>
          <p:cNvSpPr txBox="1"/>
          <p:nvPr/>
        </p:nvSpPr>
        <p:spPr>
          <a:xfrm>
            <a:off x="571500" y="1143000"/>
            <a:ext cx="5410048" cy="3266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One shared week, made by Helsinki’s creative communities.</a:t>
            </a:r>
            <a:endParaRPr lang="en-US" sz="4800" dirty="0"/>
          </a:p>
        </p:txBody>
      </p:sp>
      <p:sp>
        <p:nvSpPr>
          <p:cNvPr id="6" name="Text 3"/>
          <p:cNvSpPr txBox="1"/>
          <p:nvPr/>
        </p:nvSpPr>
        <p:spPr>
          <a:xfrm>
            <a:off x="571500" y="4526280"/>
            <a:ext cx="5410048" cy="13614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ODDfest is a week of independently made events across Helsinki. Artists, collectives, venues, organisations and companies make and produce their own.</a:t>
            </a:r>
            <a:endParaRPr lang="en-US" sz="1800" dirty="0"/>
          </a:p>
        </p:txBody>
      </p:sp>
      <p:sp>
        <p:nvSpPr>
          <p:cNvPr id="7" name="Text 4"/>
          <p:cNvSpPr/>
          <p:nvPr/>
        </p:nvSpPr>
        <p:spPr>
          <a:xfrm>
            <a:off x="571500" y="5852160"/>
            <a:ext cx="2740660" cy="402336"/>
          </a:xfrm>
          <a:prstGeom prst="roundRect">
            <a:avLst>
              <a:gd name="adj" fmla="val 50000"/>
            </a:avLst>
          </a:prstGeom>
          <a:solidFill>
            <a:srgbClr val="E2DFDE"/>
          </a:solidFill>
          <a:ln w="9525">
            <a:solidFill>
              <a:srgbClr val="E2DFDE"/>
            </a:solidFill>
          </a:ln>
        </p:spPr>
        <p:txBody>
          <a:bodyPr wrap="square" lIns="0" tIns="0" rIns="0" bIns="0" rtlCol="0" anchor="ctr"/>
          <a:lstStyle/>
          <a:p>
            <a:pPr algn="ctr" indent="0" marL="0">
              <a:lnSpc>
                <a:spcPts val="1900"/>
              </a:lnSpc>
              <a:buNone/>
            </a:pPr>
            <a:r>
              <a:rPr lang="en-US" sz="1400" spc="70" kern="0" dirty="0">
                <a:solidFill>
                  <a:srgbClr val="0E090B"/>
                </a:solidFill>
                <a:latin typeface="Gabarito SemiBold" pitchFamily="34" charset="0"/>
                <a:ea typeface="Gabarito SemiBold" pitchFamily="34" charset="-122"/>
                <a:cs typeface="Gabarito SemiBold" pitchFamily="34" charset="-120"/>
              </a:rPr>
              <a:t>SUBMIT AN EVENT IDEA</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0148"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a:t>
            </a:r>
            <a:endParaRPr lang="en-US" sz="1400" dirty="0"/>
          </a:p>
        </p:txBody>
      </p:sp>
      <p:pic>
        <p:nvPicPr>
          <p:cNvPr id="3" name="Image 0" descr="/private/tmp/claude-501/-Users-ronnyeriksson/0feed94f-8961-4a6b-ba48-98aabd0b83f1/scratchpad/brand-wt/brand/deck/src/images/oddference-stage.jpg">    </p:cNvPr>
          <p:cNvPicPr>
            <a:picLocks noChangeAspect="1"/>
          </p:cNvPicPr>
          <p:nvPr/>
        </p:nvPicPr>
        <p:blipFill>
          <a:blip r:embed="rId1"/>
          <a:stretch>
            <a:fillRect/>
          </a:stretch>
        </p:blipFill>
        <p:spPr>
          <a:xfrm>
            <a:off x="0" y="0"/>
            <a:ext cx="5041819" cy="6858000"/>
          </a:xfrm>
          <a:prstGeom prst="rect">
            <a:avLst/>
          </a:prstGeom>
        </p:spPr>
      </p:pic>
      <p:sp>
        <p:nvSpPr>
          <p:cNvPr id="4" name="Text 1"/>
          <p:cNvSpPr txBox="1"/>
          <p:nvPr/>
        </p:nvSpPr>
        <p:spPr>
          <a:xfrm>
            <a:off x="6210148"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02 · MEET</a:t>
            </a:r>
            <a:endParaRPr lang="en-US" sz="1400" dirty="0"/>
          </a:p>
        </p:txBody>
      </p:sp>
      <p:sp>
        <p:nvSpPr>
          <p:cNvPr id="5" name="Text 2"/>
          <p:cNvSpPr txBox="1"/>
          <p:nvPr/>
        </p:nvSpPr>
        <p:spPr>
          <a:xfrm>
            <a:off x="6210148" y="1143000"/>
            <a:ext cx="5410048" cy="2631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Connect with people outside your usual circuit.</a:t>
            </a:r>
            <a:endParaRPr lang="en-US" sz="4800" dirty="0"/>
          </a:p>
        </p:txBody>
      </p:sp>
      <p:sp>
        <p:nvSpPr>
          <p:cNvPr id="6" name="Text 3"/>
          <p:cNvSpPr txBox="1"/>
          <p:nvPr/>
        </p:nvSpPr>
        <p:spPr>
          <a:xfrm>
            <a:off x="6210148" y="3977640"/>
            <a:ext cx="5410048" cy="19964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ODDference brings together creative leaders, business leaders, founders, policymakers, institutions and researchers — putting potential clients, partners and collaborators in the same room who rarely meet at a single-industry conference.</a:t>
            </a:r>
            <a:endParaRPr lang="en-US" sz="1800" dirty="0"/>
          </a:p>
        </p:txBody>
      </p:sp>
      <p:sp>
        <p:nvSpPr>
          <p:cNvPr id="8"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ivate/tmp/claude-501/-Users-ronnyeriksson/0feed94f-8961-4a6b-ba48-98aabd0b83f1/scratchpad/brand-wt/brand/deck/src/images/fullbleed-valerie-jun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E090B">
              <a:alpha val="40000"/>
            </a:srgbClr>
          </a:solidFill>
          <a:ln/>
        </p:spPr>
      </p:sp>
      <p:sp>
        <p:nvSpPr>
          <p:cNvPr id="4" name="Shape 1"/>
          <p:cNvSpPr/>
          <p:nvPr/>
        </p:nvSpPr>
        <p:spPr>
          <a:xfrm>
            <a:off x="0" y="2834640"/>
            <a:ext cx="12191695" cy="112014"/>
          </a:xfrm>
          <a:prstGeom prst="rect">
            <a:avLst/>
          </a:prstGeom>
          <a:solidFill>
            <a:srgbClr val="0E090B">
              <a:alpha val="12000"/>
            </a:srgbClr>
          </a:solidFill>
          <a:ln/>
        </p:spPr>
      </p:sp>
      <p:sp>
        <p:nvSpPr>
          <p:cNvPr id="5" name="Shape 2"/>
          <p:cNvSpPr/>
          <p:nvPr/>
        </p:nvSpPr>
        <p:spPr>
          <a:xfrm>
            <a:off x="0" y="2937510"/>
            <a:ext cx="12191695" cy="112014"/>
          </a:xfrm>
          <a:prstGeom prst="rect">
            <a:avLst/>
          </a:prstGeom>
          <a:solidFill>
            <a:srgbClr val="0E090B">
              <a:alpha val="14867"/>
            </a:srgbClr>
          </a:solidFill>
          <a:ln/>
        </p:spPr>
      </p:sp>
      <p:sp>
        <p:nvSpPr>
          <p:cNvPr id="6" name="Shape 3"/>
          <p:cNvSpPr/>
          <p:nvPr/>
        </p:nvSpPr>
        <p:spPr>
          <a:xfrm>
            <a:off x="0" y="3040380"/>
            <a:ext cx="12191695" cy="112014"/>
          </a:xfrm>
          <a:prstGeom prst="rect">
            <a:avLst/>
          </a:prstGeom>
          <a:solidFill>
            <a:srgbClr val="0E090B">
              <a:alpha val="17733"/>
            </a:srgbClr>
          </a:solidFill>
          <a:ln/>
        </p:spPr>
      </p:sp>
      <p:sp>
        <p:nvSpPr>
          <p:cNvPr id="7" name="Shape 4"/>
          <p:cNvSpPr/>
          <p:nvPr/>
        </p:nvSpPr>
        <p:spPr>
          <a:xfrm>
            <a:off x="0" y="3143250"/>
            <a:ext cx="12191695" cy="112014"/>
          </a:xfrm>
          <a:prstGeom prst="rect">
            <a:avLst/>
          </a:prstGeom>
          <a:solidFill>
            <a:srgbClr val="0E090B">
              <a:alpha val="20600"/>
            </a:srgbClr>
          </a:solidFill>
          <a:ln/>
        </p:spPr>
      </p:sp>
      <p:sp>
        <p:nvSpPr>
          <p:cNvPr id="8" name="Shape 5"/>
          <p:cNvSpPr/>
          <p:nvPr/>
        </p:nvSpPr>
        <p:spPr>
          <a:xfrm>
            <a:off x="0" y="3246120"/>
            <a:ext cx="12191695" cy="112014"/>
          </a:xfrm>
          <a:prstGeom prst="rect">
            <a:avLst/>
          </a:prstGeom>
          <a:solidFill>
            <a:srgbClr val="0E090B">
              <a:alpha val="23467"/>
            </a:srgbClr>
          </a:solidFill>
          <a:ln/>
        </p:spPr>
      </p:sp>
      <p:sp>
        <p:nvSpPr>
          <p:cNvPr id="9" name="Shape 6"/>
          <p:cNvSpPr/>
          <p:nvPr/>
        </p:nvSpPr>
        <p:spPr>
          <a:xfrm>
            <a:off x="0" y="3348990"/>
            <a:ext cx="12191695" cy="112014"/>
          </a:xfrm>
          <a:prstGeom prst="rect">
            <a:avLst/>
          </a:prstGeom>
          <a:solidFill>
            <a:srgbClr val="0E090B">
              <a:alpha val="26333"/>
            </a:srgbClr>
          </a:solidFill>
          <a:ln/>
        </p:spPr>
      </p:sp>
      <p:sp>
        <p:nvSpPr>
          <p:cNvPr id="10" name="Shape 7"/>
          <p:cNvSpPr/>
          <p:nvPr/>
        </p:nvSpPr>
        <p:spPr>
          <a:xfrm>
            <a:off x="0" y="3451860"/>
            <a:ext cx="12191695" cy="112014"/>
          </a:xfrm>
          <a:prstGeom prst="rect">
            <a:avLst/>
          </a:prstGeom>
          <a:solidFill>
            <a:srgbClr val="0E090B">
              <a:alpha val="29200"/>
            </a:srgbClr>
          </a:solidFill>
          <a:ln/>
        </p:spPr>
      </p:sp>
      <p:sp>
        <p:nvSpPr>
          <p:cNvPr id="11" name="Shape 8"/>
          <p:cNvSpPr/>
          <p:nvPr/>
        </p:nvSpPr>
        <p:spPr>
          <a:xfrm>
            <a:off x="0" y="3554730"/>
            <a:ext cx="12191695" cy="112014"/>
          </a:xfrm>
          <a:prstGeom prst="rect">
            <a:avLst/>
          </a:prstGeom>
          <a:solidFill>
            <a:srgbClr val="0E090B">
              <a:alpha val="32067"/>
            </a:srgbClr>
          </a:solidFill>
          <a:ln/>
        </p:spPr>
      </p:sp>
      <p:sp>
        <p:nvSpPr>
          <p:cNvPr id="12" name="Shape 9"/>
          <p:cNvSpPr/>
          <p:nvPr/>
        </p:nvSpPr>
        <p:spPr>
          <a:xfrm>
            <a:off x="0" y="3657600"/>
            <a:ext cx="12191695" cy="112014"/>
          </a:xfrm>
          <a:prstGeom prst="rect">
            <a:avLst/>
          </a:prstGeom>
          <a:solidFill>
            <a:srgbClr val="0E090B">
              <a:alpha val="34933"/>
            </a:srgbClr>
          </a:solidFill>
          <a:ln/>
        </p:spPr>
      </p:sp>
      <p:sp>
        <p:nvSpPr>
          <p:cNvPr id="13" name="Shape 10"/>
          <p:cNvSpPr/>
          <p:nvPr/>
        </p:nvSpPr>
        <p:spPr>
          <a:xfrm>
            <a:off x="0" y="3760470"/>
            <a:ext cx="12191695" cy="112014"/>
          </a:xfrm>
          <a:prstGeom prst="rect">
            <a:avLst/>
          </a:prstGeom>
          <a:solidFill>
            <a:srgbClr val="0E090B">
              <a:alpha val="37800"/>
            </a:srgbClr>
          </a:solidFill>
          <a:ln/>
        </p:spPr>
      </p:sp>
      <p:sp>
        <p:nvSpPr>
          <p:cNvPr id="14" name="Shape 11"/>
          <p:cNvSpPr/>
          <p:nvPr/>
        </p:nvSpPr>
        <p:spPr>
          <a:xfrm>
            <a:off x="0" y="3863340"/>
            <a:ext cx="12191695" cy="112014"/>
          </a:xfrm>
          <a:prstGeom prst="rect">
            <a:avLst/>
          </a:prstGeom>
          <a:solidFill>
            <a:srgbClr val="0E090B">
              <a:alpha val="40667"/>
            </a:srgbClr>
          </a:solidFill>
          <a:ln/>
        </p:spPr>
      </p:sp>
      <p:sp>
        <p:nvSpPr>
          <p:cNvPr id="15" name="Shape 12"/>
          <p:cNvSpPr/>
          <p:nvPr/>
        </p:nvSpPr>
        <p:spPr>
          <a:xfrm>
            <a:off x="0" y="3966210"/>
            <a:ext cx="12191695" cy="112014"/>
          </a:xfrm>
          <a:prstGeom prst="rect">
            <a:avLst/>
          </a:prstGeom>
          <a:solidFill>
            <a:srgbClr val="0E090B">
              <a:alpha val="43533"/>
            </a:srgbClr>
          </a:solidFill>
          <a:ln/>
        </p:spPr>
      </p:sp>
      <p:sp>
        <p:nvSpPr>
          <p:cNvPr id="16" name="Shape 13"/>
          <p:cNvSpPr/>
          <p:nvPr/>
        </p:nvSpPr>
        <p:spPr>
          <a:xfrm>
            <a:off x="0" y="4069080"/>
            <a:ext cx="12191695" cy="112014"/>
          </a:xfrm>
          <a:prstGeom prst="rect">
            <a:avLst/>
          </a:prstGeom>
          <a:solidFill>
            <a:srgbClr val="0E090B">
              <a:alpha val="46400"/>
            </a:srgbClr>
          </a:solidFill>
          <a:ln/>
        </p:spPr>
      </p:sp>
      <p:sp>
        <p:nvSpPr>
          <p:cNvPr id="17" name="Shape 14"/>
          <p:cNvSpPr/>
          <p:nvPr/>
        </p:nvSpPr>
        <p:spPr>
          <a:xfrm>
            <a:off x="0" y="4171950"/>
            <a:ext cx="12191695" cy="112014"/>
          </a:xfrm>
          <a:prstGeom prst="rect">
            <a:avLst/>
          </a:prstGeom>
          <a:solidFill>
            <a:srgbClr val="0E090B">
              <a:alpha val="49267"/>
            </a:srgbClr>
          </a:solidFill>
          <a:ln/>
        </p:spPr>
      </p:sp>
      <p:sp>
        <p:nvSpPr>
          <p:cNvPr id="18" name="Shape 15"/>
          <p:cNvSpPr/>
          <p:nvPr/>
        </p:nvSpPr>
        <p:spPr>
          <a:xfrm>
            <a:off x="0" y="4274820"/>
            <a:ext cx="12191695" cy="112014"/>
          </a:xfrm>
          <a:prstGeom prst="rect">
            <a:avLst/>
          </a:prstGeom>
          <a:solidFill>
            <a:srgbClr val="0E090B">
              <a:alpha val="52133"/>
            </a:srgbClr>
          </a:solidFill>
          <a:ln/>
        </p:spPr>
      </p:sp>
      <p:sp>
        <p:nvSpPr>
          <p:cNvPr id="19" name="Shape 16"/>
          <p:cNvSpPr/>
          <p:nvPr/>
        </p:nvSpPr>
        <p:spPr>
          <a:xfrm>
            <a:off x="0" y="4377690"/>
            <a:ext cx="12191695" cy="112014"/>
          </a:xfrm>
          <a:prstGeom prst="rect">
            <a:avLst/>
          </a:prstGeom>
          <a:solidFill>
            <a:srgbClr val="0E090B">
              <a:alpha val="55000"/>
            </a:srgbClr>
          </a:solidFill>
          <a:ln/>
        </p:spPr>
      </p:sp>
      <p:sp>
        <p:nvSpPr>
          <p:cNvPr id="20" name="Shape 17"/>
          <p:cNvSpPr/>
          <p:nvPr/>
        </p:nvSpPr>
        <p:spPr>
          <a:xfrm>
            <a:off x="0" y="4480560"/>
            <a:ext cx="12191695" cy="2377440"/>
          </a:xfrm>
          <a:prstGeom prst="rect">
            <a:avLst/>
          </a:prstGeom>
          <a:solidFill>
            <a:srgbClr val="0E090B">
              <a:alpha val="55000"/>
            </a:srgbClr>
          </a:solidFill>
          <a:ln/>
        </p:spPr>
      </p:sp>
      <p:sp>
        <p:nvSpPr>
          <p:cNvPr id="21"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ODDFEST 2026</a:t>
            </a:r>
            <a:endParaRPr lang="en-US" sz="1400" dirty="0"/>
          </a:p>
        </p:txBody>
      </p:sp>
      <p:sp>
        <p:nvSpPr>
          <p:cNvPr id="22" name="Text 19"/>
          <p:cNvSpPr txBox="1"/>
          <p:nvPr/>
        </p:nvSpPr>
        <p:spPr>
          <a:xfrm>
            <a:off x="571500" y="3840480"/>
            <a:ext cx="9169146" cy="1996440"/>
          </a:xfrm>
          <a:prstGeom prst="rect">
            <a:avLst/>
          </a:prstGeom>
          <a:noFill/>
          <a:ln/>
        </p:spPr>
        <p:txBody>
          <a:bodyPr wrap="square" lIns="0" tIns="0" rIns="0" bIns="0" rtlCol="0" anchor="t"/>
          <a:lstStyle/>
          <a:p>
            <a:pP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The theme was Bravery. </a:t>
            </a:r>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Turned out it wasn’t just a theme.</a:t>
            </a:r>
            <a:endParaRPr lang="en-US" sz="4800" dirty="0"/>
          </a:p>
        </p:txBody>
      </p:sp>
      <p:sp>
        <p:nvSpPr>
          <p:cNvPr id="23" name="Text 20"/>
          <p:cNvSpPr txBox="1"/>
          <p:nvPr/>
        </p:nvSpPr>
        <p:spPr>
          <a:xfrm>
            <a:off x="571500" y="6080760"/>
            <a:ext cx="5410048" cy="27432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ODDfest 2026 · Vanha Ylioppilastalo</a:t>
            </a:r>
            <a:endParaRPr lang="en-US" sz="1400" dirty="0"/>
          </a:p>
        </p:txBody>
      </p:sp>
      <p:sp>
        <p:nvSpPr>
          <p:cNvPr id="24" name="Text 21"/>
          <p:cNvSpPr txBox="1"/>
          <p:nvPr/>
        </p:nvSpPr>
        <p:spPr>
          <a:xfrm>
            <a:off x="8089697" y="6080760"/>
            <a:ext cx="3530498" cy="274320"/>
          </a:xfrm>
          <a:prstGeom prst="rect">
            <a:avLst/>
          </a:prstGeom>
          <a:noFill/>
          <a:ln/>
        </p:spPr>
        <p:txBody>
          <a:bodyPr wrap="square" lIns="0" tIns="0" rIns="0" bIns="0" rtlCol="0" anchor="t"/>
          <a:lstStyle/>
          <a:p>
            <a:pPr algn="r" indent="0" marL="0">
              <a:lnSpc>
                <a:spcPts val="1900"/>
              </a:lnSpc>
              <a:buNone/>
            </a:pPr>
            <a:r>
              <a:rPr lang="en-US" sz="1400" dirty="0">
                <a:solidFill>
                  <a:srgbClr val="8D898A"/>
                </a:solidFill>
                <a:latin typeface="Gabarito" pitchFamily="34" charset="0"/>
                <a:ea typeface="Gabarito" pitchFamily="34" charset="-122"/>
                <a:cs typeface="Gabarito" pitchFamily="34" charset="-120"/>
              </a:rPr>
              <a:t>Photo: ODDfest</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THANK YOU</a:t>
            </a:r>
            <a:endParaRPr lang="en-US" sz="1400" dirty="0"/>
          </a:p>
        </p:txBody>
      </p:sp>
      <p:sp>
        <p:nvSpPr>
          <p:cNvPr id="4" name="Text 2"/>
          <p:cNvSpPr txBox="1"/>
          <p:nvPr/>
        </p:nvSpPr>
        <p:spPr>
          <a:xfrm>
            <a:off x="1511275" y="1371600"/>
            <a:ext cx="9169146" cy="326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“A hero is an ordinary individual who finds the strength to </a:t>
            </a:r>
            <a:pPr algn="ct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persevere and endure</a:t>
            </a:r>
            <a:pPr algn="ct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 in spite of overwhelming obstacles.”</a:t>
            </a:r>
            <a:endParaRPr lang="en-US" sz="4800" dirty="0"/>
          </a:p>
        </p:txBody>
      </p:sp>
      <p:sp>
        <p:nvSpPr>
          <p:cNvPr id="5" name="Text 3"/>
          <p:cNvSpPr txBox="1"/>
          <p:nvPr/>
        </p:nvSpPr>
        <p:spPr>
          <a:xfrm>
            <a:off x="1511275" y="5029200"/>
            <a:ext cx="9169146"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 CHRISTOPHER REEVE</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ABOUT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WE BUILD</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Different problems need different structures.</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3670706" cy="4114800"/>
          </a:xfrm>
          <a:prstGeom prst="rect">
            <a:avLst/>
          </a:prstGeom>
          <a:solidFill>
            <a:srgbClr val="232028"/>
          </a:solidFill>
          <a:ln/>
        </p:spPr>
      </p:sp>
      <p:sp>
        <p:nvSpPr>
          <p:cNvPr id="7" name="Text 5"/>
          <p:cNvSpPr txBox="1"/>
          <p:nvPr/>
        </p:nvSpPr>
        <p:spPr>
          <a:xfrm>
            <a:off x="827532"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01</a:t>
            </a:r>
            <a:endParaRPr lang="en-US" sz="1400" dirty="0"/>
          </a:p>
        </p:txBody>
      </p:sp>
      <p:sp>
        <p:nvSpPr>
          <p:cNvPr id="8" name="Text 6"/>
          <p:cNvSpPr txBox="1"/>
          <p:nvPr/>
        </p:nvSpPr>
        <p:spPr>
          <a:xfrm>
            <a:off x="827532"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Events create reasons to gather</a:t>
            </a:r>
            <a:endParaRPr lang="en-US" sz="3000" dirty="0"/>
          </a:p>
        </p:txBody>
      </p:sp>
      <p:sp>
        <p:nvSpPr>
          <p:cNvPr id="9" name="Text 7"/>
          <p:cNvSpPr txBox="1"/>
          <p:nvPr/>
        </p:nvSpPr>
        <p:spPr>
          <a:xfrm>
            <a:off x="827532"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ODDfest makes creative activity across Helsinki visible as one shared week. ODDference creates a deliberately composed professional room around creative expertise.</a:t>
            </a:r>
            <a:endParaRPr lang="en-US" sz="1400" dirty="0"/>
          </a:p>
        </p:txBody>
      </p:sp>
      <p:sp>
        <p:nvSpPr>
          <p:cNvPr id="10" name="Shape 8"/>
          <p:cNvSpPr/>
          <p:nvPr/>
        </p:nvSpPr>
        <p:spPr>
          <a:xfrm>
            <a:off x="4260494" y="1730248"/>
            <a:ext cx="3670706" cy="4114800"/>
          </a:xfrm>
          <a:prstGeom prst="rect">
            <a:avLst/>
          </a:prstGeom>
          <a:solidFill>
            <a:srgbClr val="232028"/>
          </a:solidFill>
          <a:ln/>
        </p:spPr>
      </p:sp>
      <p:sp>
        <p:nvSpPr>
          <p:cNvPr id="11" name="Text 9"/>
          <p:cNvSpPr txBox="1"/>
          <p:nvPr/>
        </p:nvSpPr>
        <p:spPr>
          <a:xfrm>
            <a:off x="4516526"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02</a:t>
            </a:r>
            <a:endParaRPr lang="en-US" sz="1400" dirty="0"/>
          </a:p>
        </p:txBody>
      </p:sp>
      <p:sp>
        <p:nvSpPr>
          <p:cNvPr id="12" name="Text 10"/>
          <p:cNvSpPr txBox="1"/>
          <p:nvPr/>
        </p:nvSpPr>
        <p:spPr>
          <a:xfrm>
            <a:off x="4516526"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Spaces give people somewhere to return</a:t>
            </a:r>
            <a:endParaRPr lang="en-US" sz="3000" dirty="0"/>
          </a:p>
        </p:txBody>
      </p:sp>
      <p:sp>
        <p:nvSpPr>
          <p:cNvPr id="13" name="Text 11"/>
          <p:cNvSpPr txBox="1"/>
          <p:nvPr/>
        </p:nvSpPr>
        <p:spPr>
          <a:xfrm>
            <a:off x="4516526"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ODDspace is the everyday layer: somewhere to work, meet, host things and keep going between projects and events.</a:t>
            </a:r>
            <a:endParaRPr lang="en-US" sz="1400" dirty="0"/>
          </a:p>
        </p:txBody>
      </p:sp>
      <p:sp>
        <p:nvSpPr>
          <p:cNvPr id="14" name="Shape 12"/>
          <p:cNvSpPr/>
          <p:nvPr/>
        </p:nvSpPr>
        <p:spPr>
          <a:xfrm>
            <a:off x="7949489" y="1730248"/>
            <a:ext cx="3670706" cy="4114800"/>
          </a:xfrm>
          <a:prstGeom prst="rect">
            <a:avLst/>
          </a:prstGeom>
          <a:solidFill>
            <a:srgbClr val="232028"/>
          </a:solidFill>
          <a:ln/>
        </p:spPr>
      </p:sp>
      <p:sp>
        <p:nvSpPr>
          <p:cNvPr id="15" name="Text 13"/>
          <p:cNvSpPr txBox="1"/>
          <p:nvPr/>
        </p:nvSpPr>
        <p:spPr>
          <a:xfrm>
            <a:off x="8205521"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03</a:t>
            </a:r>
            <a:endParaRPr lang="en-US" sz="1400" dirty="0"/>
          </a:p>
        </p:txBody>
      </p:sp>
      <p:sp>
        <p:nvSpPr>
          <p:cNvPr id="16" name="Text 14"/>
          <p:cNvSpPr txBox="1"/>
          <p:nvPr/>
        </p:nvSpPr>
        <p:spPr>
          <a:xfrm>
            <a:off x="8205521"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Projects and relationships let something continue</a:t>
            </a:r>
            <a:endParaRPr lang="en-US" sz="3000" dirty="0"/>
          </a:p>
        </p:txBody>
      </p:sp>
      <p:sp>
        <p:nvSpPr>
          <p:cNvPr id="17" name="Text 15"/>
          <p:cNvSpPr txBox="1"/>
          <p:nvPr/>
        </p:nvSpPr>
        <p:spPr>
          <a:xfrm>
            <a:off x="8205521"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ODDagency, partnerships and the developing ODDnetwork create ways to keep working together when there is a real reason to do so.</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ALREADY IN MOTION</a:t>
            </a:r>
            <a:endParaRPr lang="en-US" sz="1400" dirty="0"/>
          </a:p>
        </p:txBody>
      </p:sp>
      <p:sp>
        <p:nvSpPr>
          <p:cNvPr id="4" name="Text 2"/>
          <p:cNvSpPr txBox="1"/>
          <p:nvPr/>
        </p:nvSpPr>
        <p:spPr>
          <a:xfrm>
            <a:off x="571500" y="822960"/>
            <a:ext cx="11048695" cy="955040"/>
          </a:xfrm>
          <a:prstGeom prst="rect">
            <a:avLst/>
          </a:prstGeom>
          <a:noFill/>
          <a:ln/>
        </p:spPr>
        <p:txBody>
          <a:bodyPr wrap="square" lIns="0" tIns="0" rIns="0" bIns="0" rtlCol="0" anchor="t"/>
          <a:lstStyle/>
          <a:p>
            <a:pPr algn="ctr" indent="0" marL="0">
              <a:lnSpc>
                <a:spcPts val="3400"/>
              </a:lnSpc>
              <a:buNone/>
            </a:pPr>
            <a:r>
              <a:rPr lang="en-US" sz="3000" spc="-30" kern="0" dirty="0">
                <a:solidFill>
                  <a:srgbClr val="0E090B"/>
                </a:solidFill>
                <a:latin typeface="Forta" pitchFamily="34" charset="0"/>
                <a:ea typeface="Forta" pitchFamily="34" charset="-122"/>
                <a:cs typeface="Forta" pitchFamily="34" charset="-120"/>
              </a:rPr>
              <a:t>Two years in, this is what</a:t>
            </a:r>
            <a:endParaRPr lang="en-US" sz="3000" dirty="0"/>
          </a:p>
          <a:p>
            <a:pPr algn="ctr" indent="0" marL="0">
              <a:lnSpc>
                <a:spcPts val="3400"/>
              </a:lnSpc>
              <a:buNone/>
            </a:pPr>
            <a:r>
              <a:rPr lang="en-US" sz="3000" spc="-30" kern="0" dirty="0">
                <a:solidFill>
                  <a:srgbClr val="0E090B"/>
                </a:solidFill>
                <a:latin typeface="Forta" pitchFamily="34" charset="0"/>
                <a:ea typeface="Forta" pitchFamily="34" charset="-122"/>
                <a:cs typeface="Forta" pitchFamily="34" charset="-120"/>
              </a:rPr>
              <a:t>has already happened.</a:t>
            </a:r>
            <a:endParaRPr lang="en-US" sz="3000" dirty="0"/>
          </a:p>
        </p:txBody>
      </p:sp>
      <p:sp>
        <p:nvSpPr>
          <p:cNvPr id="5" name="Shape 3"/>
          <p:cNvSpPr/>
          <p:nvPr/>
        </p:nvSpPr>
        <p:spPr>
          <a:xfrm>
            <a:off x="571500" y="1887728"/>
            <a:ext cx="11048695" cy="0"/>
          </a:xfrm>
          <a:prstGeom prst="line">
            <a:avLst/>
          </a:prstGeom>
          <a:noFill/>
          <a:ln w="9525">
            <a:solidFill>
              <a:srgbClr val="C9C5C5"/>
            </a:solidFill>
            <a:prstDash val="solid"/>
          </a:ln>
        </p:spPr>
      </p:sp>
      <p:sp>
        <p:nvSpPr>
          <p:cNvPr id="6" name="Text 4"/>
          <p:cNvSpPr txBox="1"/>
          <p:nvPr/>
        </p:nvSpPr>
        <p:spPr>
          <a:xfrm>
            <a:off x="2621128" y="2162048"/>
            <a:ext cx="6949440" cy="1043940"/>
          </a:xfrm>
          <a:prstGeom prst="rect">
            <a:avLst/>
          </a:prstGeom>
          <a:noFill/>
          <a:ln/>
        </p:spPr>
        <p:txBody>
          <a:bodyPr wrap="square" lIns="0" tIns="0" rIns="0" bIns="0" rtlCol="0" anchor="t"/>
          <a:lstStyle/>
          <a:p>
            <a:pPr algn="ctr" indent="0" marL="0">
              <a:lnSpc>
                <a:spcPts val="2500"/>
              </a:lnSpc>
              <a:buNone/>
            </a:pPr>
            <a:r>
              <a:rPr lang="en-US" sz="1800" dirty="0">
                <a:solidFill>
                  <a:srgbClr val="4E494A"/>
                </a:solidFill>
                <a:latin typeface="Gabarito" pitchFamily="34" charset="0"/>
                <a:ea typeface="Gabarito" pitchFamily="34" charset="-122"/>
                <a:cs typeface="Gabarito" pitchFamily="34" charset="-120"/>
              </a:rPr>
              <a:t>ODD began with the first ODDfest in 2025. Since then, ODDference and ODDspace have joined it, alongside project work with organisations. The figures below are cumulative across that work.</a:t>
            </a:r>
            <a:endParaRPr lang="en-US" sz="1800" dirty="0"/>
          </a:p>
        </p:txBody>
      </p:sp>
      <p:sp>
        <p:nvSpPr>
          <p:cNvPr id="7" name="Text 5"/>
          <p:cNvSpPr txBox="1"/>
          <p:nvPr/>
        </p:nvSpPr>
        <p:spPr>
          <a:xfrm>
            <a:off x="571500"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5,000+</a:t>
            </a:r>
            <a:endParaRPr lang="en-US" sz="4800" dirty="0"/>
          </a:p>
        </p:txBody>
      </p:sp>
      <p:sp>
        <p:nvSpPr>
          <p:cNvPr id="8" name="Text 6"/>
          <p:cNvSpPr txBox="1"/>
          <p:nvPr/>
        </p:nvSpPr>
        <p:spPr>
          <a:xfrm>
            <a:off x="571500"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PARTICIPANTS</a:t>
            </a:r>
            <a:endParaRPr lang="en-US" sz="1400" dirty="0"/>
          </a:p>
        </p:txBody>
      </p:sp>
      <p:sp>
        <p:nvSpPr>
          <p:cNvPr id="9" name="Text 7"/>
          <p:cNvSpPr txBox="1"/>
          <p:nvPr/>
        </p:nvSpPr>
        <p:spPr>
          <a:xfrm>
            <a:off x="3333674"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500+</a:t>
            </a:r>
            <a:endParaRPr lang="en-US" sz="4800" dirty="0"/>
          </a:p>
        </p:txBody>
      </p:sp>
      <p:sp>
        <p:nvSpPr>
          <p:cNvPr id="10" name="Text 8"/>
          <p:cNvSpPr txBox="1"/>
          <p:nvPr/>
        </p:nvSpPr>
        <p:spPr>
          <a:xfrm>
            <a:off x="3333674"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COLLABORATORS</a:t>
            </a:r>
            <a:endParaRPr lang="en-US" sz="1400" dirty="0"/>
          </a:p>
        </p:txBody>
      </p:sp>
      <p:sp>
        <p:nvSpPr>
          <p:cNvPr id="11" name="Shape 9"/>
          <p:cNvSpPr/>
          <p:nvPr/>
        </p:nvSpPr>
        <p:spPr>
          <a:xfrm>
            <a:off x="3315386" y="3950208"/>
            <a:ext cx="0" cy="1244600"/>
          </a:xfrm>
          <a:prstGeom prst="line">
            <a:avLst/>
          </a:prstGeom>
          <a:noFill/>
          <a:ln w="9525">
            <a:solidFill>
              <a:srgbClr val="C9C5C5"/>
            </a:solidFill>
            <a:prstDash val="solid"/>
          </a:ln>
        </p:spPr>
      </p:sp>
      <p:sp>
        <p:nvSpPr>
          <p:cNvPr id="12" name="Text 10"/>
          <p:cNvSpPr txBox="1"/>
          <p:nvPr/>
        </p:nvSpPr>
        <p:spPr>
          <a:xfrm>
            <a:off x="6095848"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100+</a:t>
            </a:r>
            <a:endParaRPr lang="en-US" sz="4800" dirty="0"/>
          </a:p>
        </p:txBody>
      </p:sp>
      <p:sp>
        <p:nvSpPr>
          <p:cNvPr id="13" name="Text 11"/>
          <p:cNvSpPr txBox="1"/>
          <p:nvPr/>
        </p:nvSpPr>
        <p:spPr>
          <a:xfrm>
            <a:off x="6095848"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PARTNERS</a:t>
            </a:r>
            <a:endParaRPr lang="en-US" sz="1400" dirty="0"/>
          </a:p>
        </p:txBody>
      </p:sp>
      <p:sp>
        <p:nvSpPr>
          <p:cNvPr id="14" name="Shape 12"/>
          <p:cNvSpPr/>
          <p:nvPr/>
        </p:nvSpPr>
        <p:spPr>
          <a:xfrm>
            <a:off x="6077560" y="3950208"/>
            <a:ext cx="0" cy="1244600"/>
          </a:xfrm>
          <a:prstGeom prst="line">
            <a:avLst/>
          </a:prstGeom>
          <a:noFill/>
          <a:ln w="9525">
            <a:solidFill>
              <a:srgbClr val="C9C5C5"/>
            </a:solidFill>
            <a:prstDash val="solid"/>
          </a:ln>
        </p:spPr>
      </p:sp>
      <p:sp>
        <p:nvSpPr>
          <p:cNvPr id="15" name="Text 13"/>
          <p:cNvSpPr txBox="1"/>
          <p:nvPr/>
        </p:nvSpPr>
        <p:spPr>
          <a:xfrm>
            <a:off x="8858021"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€400K+</a:t>
            </a:r>
            <a:endParaRPr lang="en-US" sz="4800" dirty="0"/>
          </a:p>
        </p:txBody>
      </p:sp>
      <p:sp>
        <p:nvSpPr>
          <p:cNvPr id="16" name="Text 14"/>
          <p:cNvSpPr txBox="1"/>
          <p:nvPr/>
        </p:nvSpPr>
        <p:spPr>
          <a:xfrm>
            <a:off x="8858021"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DIRECTLY INTO CREATIVE &amp; CULTURAL INDUSTRIES</a:t>
            </a:r>
            <a:endParaRPr lang="en-US" sz="1400" dirty="0"/>
          </a:p>
        </p:txBody>
      </p:sp>
      <p:sp>
        <p:nvSpPr>
          <p:cNvPr id="17" name="Shape 15"/>
          <p:cNvSpPr/>
          <p:nvPr/>
        </p:nvSpPr>
        <p:spPr>
          <a:xfrm>
            <a:off x="8839733" y="3950208"/>
            <a:ext cx="0" cy="1244600"/>
          </a:xfrm>
          <a:prstGeom prst="line">
            <a:avLst/>
          </a:prstGeom>
          <a:noFill/>
          <a:ln w="9525">
            <a:solidFill>
              <a:srgbClr val="C9C5C5"/>
            </a:solidFill>
            <a:prstDash val="solid"/>
          </a:ln>
        </p:spPr>
      </p:sp>
      <p:sp>
        <p:nvSpPr>
          <p:cNvPr id="18" name="Text 16"/>
          <p:cNvSpPr txBox="1"/>
          <p:nvPr/>
        </p:nvSpPr>
        <p:spPr>
          <a:xfrm>
            <a:off x="571500" y="5623560"/>
            <a:ext cx="11048695" cy="274320"/>
          </a:xfrm>
          <a:prstGeom prst="rect">
            <a:avLst/>
          </a:prstGeom>
          <a:noFill/>
          <a:ln/>
        </p:spPr>
        <p:txBody>
          <a:bodyPr wrap="square" lIns="0" tIns="0" rIns="0" bIns="0" rtlCol="0" anchor="t"/>
          <a:lstStyle/>
          <a:p>
            <a:pPr algn="ctr" indent="0" marL="0">
              <a:lnSpc>
                <a:spcPts val="1900"/>
              </a:lnSpc>
              <a:buNone/>
            </a:pPr>
            <a:r>
              <a:rPr lang="en-US" sz="1400" dirty="0">
                <a:solidFill>
                  <a:srgbClr val="4E494A"/>
                </a:solidFill>
                <a:latin typeface="Gabarito" pitchFamily="34" charset="0"/>
                <a:ea typeface="Gabarito" pitchFamily="34" charset="-122"/>
                <a:cs typeface="Gabarito" pitchFamily="34" charset="-120"/>
              </a:rPr>
              <a:t>ODDfest 2026 was a co-created effort.</a:t>
            </a:r>
            <a:endParaRPr lang="en-US" sz="1400" dirty="0"/>
          </a:p>
        </p:txBody>
      </p:sp>
      <p:sp>
        <p:nvSpPr>
          <p:cNvPr id="19" name="Text 17"/>
          <p:cNvSpPr/>
          <p:nvPr/>
        </p:nvSpPr>
        <p:spPr>
          <a:xfrm>
            <a:off x="4265016" y="5943600"/>
            <a:ext cx="3661664" cy="402336"/>
          </a:xfrm>
          <a:prstGeom prst="roundRect">
            <a:avLst>
              <a:gd name="adj" fmla="val 50000"/>
            </a:avLst>
          </a:prstGeom>
          <a:noFill/>
          <a:ln w="9525">
            <a:solidFill>
              <a:srgbClr val="989494"/>
            </a:solidFill>
          </a:ln>
        </p:spPr>
        <p:txBody>
          <a:bodyPr wrap="square" lIns="0" tIns="0" rIns="0" bIns="0" rtlCol="0" anchor="ctr"/>
          <a:lstStyle/>
          <a:p>
            <a:pPr algn="ctr" indent="0" marL="0">
              <a:lnSpc>
                <a:spcPts val="1900"/>
              </a:lnSpc>
              <a:buNone/>
            </a:pPr>
            <a:r>
              <a:rPr lang="en-US" sz="1400" spc="70" kern="0" dirty="0">
                <a:solidFill>
                  <a:srgbClr val="0E090B"/>
                </a:solidFill>
                <a:latin typeface="Gabarito SemiBold" pitchFamily="34" charset="0"/>
                <a:ea typeface="Gabarito SemiBold" pitchFamily="34" charset="-122"/>
                <a:cs typeface="Gabarito SemiBold" pitchFamily="34" charset="-120"/>
              </a:rPr>
              <a:t>CHECK OUT THE THANK-YOU PAGE</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ABOUT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OUR STORY</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How we got here.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11048695" cy="0"/>
          </a:xfrm>
          <a:prstGeom prst="line">
            <a:avLst/>
          </a:prstGeom>
          <a:noFill/>
          <a:ln w="9525">
            <a:solidFill>
              <a:srgbClr val="272324"/>
            </a:solidFill>
            <a:prstDash val="solid"/>
          </a:ln>
        </p:spPr>
      </p:sp>
      <p:sp>
        <p:nvSpPr>
          <p:cNvPr id="7" name="Text 5"/>
          <p:cNvSpPr txBox="1"/>
          <p:nvPr/>
        </p:nvSpPr>
        <p:spPr>
          <a:xfrm>
            <a:off x="571500" y="191312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2023</a:t>
            </a:r>
            <a:endParaRPr lang="en-US" sz="3000" dirty="0"/>
          </a:p>
        </p:txBody>
      </p:sp>
      <p:sp>
        <p:nvSpPr>
          <p:cNvPr id="8" name="Text 6"/>
          <p:cNvSpPr txBox="1"/>
          <p:nvPr/>
        </p:nvSpPr>
        <p:spPr>
          <a:xfrm>
            <a:off x="2451049" y="196799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New Nordic Way rf</a:t>
            </a:r>
            <a:endParaRPr lang="en-US" sz="1800" dirty="0"/>
          </a:p>
        </p:txBody>
      </p:sp>
      <p:sp>
        <p:nvSpPr>
          <p:cNvPr id="9" name="Text 7"/>
          <p:cNvSpPr txBox="1"/>
          <p:nvPr/>
        </p:nvSpPr>
        <p:spPr>
          <a:xfrm>
            <a:off x="5270373" y="196799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association is founded in Helsinki. The idea that becomes ODD is still taking shape.</a:t>
            </a:r>
            <a:endParaRPr lang="en-US" sz="1800" dirty="0"/>
          </a:p>
        </p:txBody>
      </p:sp>
      <p:sp>
        <p:nvSpPr>
          <p:cNvPr id="10" name="Shape 8"/>
          <p:cNvSpPr/>
          <p:nvPr/>
        </p:nvSpPr>
        <p:spPr>
          <a:xfrm>
            <a:off x="571500" y="2781808"/>
            <a:ext cx="11048695" cy="0"/>
          </a:xfrm>
          <a:prstGeom prst="line">
            <a:avLst/>
          </a:prstGeom>
          <a:noFill/>
          <a:ln w="9525">
            <a:solidFill>
              <a:srgbClr val="272324"/>
            </a:solidFill>
            <a:prstDash val="solid"/>
          </a:ln>
        </p:spPr>
      </p:sp>
      <p:sp>
        <p:nvSpPr>
          <p:cNvPr id="11" name="Text 9"/>
          <p:cNvSpPr txBox="1"/>
          <p:nvPr/>
        </p:nvSpPr>
        <p:spPr>
          <a:xfrm>
            <a:off x="571500" y="296468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2024</a:t>
            </a:r>
            <a:endParaRPr lang="en-US" sz="3000" dirty="0"/>
          </a:p>
        </p:txBody>
      </p:sp>
      <p:sp>
        <p:nvSpPr>
          <p:cNvPr id="12" name="Text 10"/>
          <p:cNvSpPr txBox="1"/>
          <p:nvPr/>
        </p:nvSpPr>
        <p:spPr>
          <a:xfrm>
            <a:off x="2451049" y="301955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Finding the gap</a:t>
            </a:r>
            <a:endParaRPr lang="en-US" sz="1800" dirty="0"/>
          </a:p>
        </p:txBody>
      </p:sp>
      <p:sp>
        <p:nvSpPr>
          <p:cNvPr id="13" name="Text 11"/>
          <p:cNvSpPr txBox="1"/>
          <p:nvPr/>
        </p:nvSpPr>
        <p:spPr>
          <a:xfrm>
            <a:off x="5270373" y="301955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question becomes clearer: more can happen when there is greater continuity around the work, and stronger links between creative fields and the rest of society.</a:t>
            </a:r>
            <a:endParaRPr lang="en-US" sz="1800" dirty="0"/>
          </a:p>
        </p:txBody>
      </p:sp>
      <p:sp>
        <p:nvSpPr>
          <p:cNvPr id="14" name="Shape 12"/>
          <p:cNvSpPr/>
          <p:nvPr/>
        </p:nvSpPr>
        <p:spPr>
          <a:xfrm>
            <a:off x="571500" y="4107688"/>
            <a:ext cx="11048695" cy="0"/>
          </a:xfrm>
          <a:prstGeom prst="line">
            <a:avLst/>
          </a:prstGeom>
          <a:noFill/>
          <a:ln w="9525">
            <a:solidFill>
              <a:srgbClr val="272324"/>
            </a:solidFill>
            <a:prstDash val="solid"/>
          </a:ln>
        </p:spPr>
      </p:sp>
      <p:sp>
        <p:nvSpPr>
          <p:cNvPr id="15" name="Text 13"/>
          <p:cNvSpPr txBox="1"/>
          <p:nvPr/>
        </p:nvSpPr>
        <p:spPr>
          <a:xfrm>
            <a:off x="571500" y="429056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2025</a:t>
            </a:r>
            <a:endParaRPr lang="en-US" sz="3000" dirty="0"/>
          </a:p>
        </p:txBody>
      </p:sp>
      <p:sp>
        <p:nvSpPr>
          <p:cNvPr id="16" name="Text 14"/>
          <p:cNvSpPr txBox="1"/>
          <p:nvPr/>
        </p:nvSpPr>
        <p:spPr>
          <a:xfrm>
            <a:off x="2451049" y="434543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The first ODDfest</a:t>
            </a:r>
            <a:endParaRPr lang="en-US" sz="1800" dirty="0"/>
          </a:p>
        </p:txBody>
      </p:sp>
      <p:sp>
        <p:nvSpPr>
          <p:cNvPr id="17" name="Text 15"/>
          <p:cNvSpPr txBox="1"/>
          <p:nvPr/>
        </p:nvSpPr>
        <p:spPr>
          <a:xfrm>
            <a:off x="5270373" y="434543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first public experiment brings 2,600+ participants, 350+ contributors and 70+ partners together in Helsinki.</a:t>
            </a:r>
            <a:endParaRPr lang="en-US" sz="1800" dirty="0"/>
          </a:p>
        </p:txBody>
      </p:sp>
      <p:sp>
        <p:nvSpPr>
          <p:cNvPr id="18" name="Shape 16"/>
          <p:cNvSpPr/>
          <p:nvPr/>
        </p:nvSpPr>
        <p:spPr>
          <a:xfrm>
            <a:off x="571500" y="5159248"/>
            <a:ext cx="11048695" cy="0"/>
          </a:xfrm>
          <a:prstGeom prst="line">
            <a:avLst/>
          </a:prstGeom>
          <a:noFill/>
          <a:ln w="9525">
            <a:solidFill>
              <a:srgbClr val="272324"/>
            </a:solidFill>
            <a:prstDash val="solid"/>
          </a:ln>
        </p:spPr>
      </p:sp>
      <p:sp>
        <p:nvSpPr>
          <p:cNvPr id="19" name="Text 17"/>
          <p:cNvSpPr txBox="1"/>
          <p:nvPr/>
        </p:nvSpPr>
        <p:spPr>
          <a:xfrm>
            <a:off x="571500" y="534212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2026</a:t>
            </a:r>
            <a:endParaRPr lang="en-US" sz="3000" dirty="0"/>
          </a:p>
        </p:txBody>
      </p:sp>
      <p:sp>
        <p:nvSpPr>
          <p:cNvPr id="20" name="Text 18"/>
          <p:cNvSpPr txBox="1"/>
          <p:nvPr/>
        </p:nvSpPr>
        <p:spPr>
          <a:xfrm>
            <a:off x="2451049" y="539699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More than one event</a:t>
            </a:r>
            <a:endParaRPr lang="en-US" sz="1800" dirty="0"/>
          </a:p>
        </p:txBody>
      </p:sp>
      <p:sp>
        <p:nvSpPr>
          <p:cNvPr id="21" name="Text 19"/>
          <p:cNvSpPr txBox="1"/>
          <p:nvPr/>
        </p:nvSpPr>
        <p:spPr>
          <a:xfrm>
            <a:off x="5270373" y="539699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Creative Week tests a distributed city-wide model. ODDference tests the professional proposition. ODDspace creates a year-round physical base.</a:t>
            </a:r>
            <a:endParaRPr lang="en-US" sz="1800" dirty="0"/>
          </a:p>
        </p:txBody>
      </p:sp>
      <p:sp>
        <p:nvSpPr>
          <p:cNvPr id="22" name="Shape 20"/>
          <p:cNvSpPr/>
          <p:nvPr/>
        </p:nvSpPr>
        <p:spPr>
          <a:xfrm>
            <a:off x="571500" y="6485128"/>
            <a:ext cx="11048695" cy="0"/>
          </a:xfrm>
          <a:prstGeom prst="line">
            <a:avLst/>
          </a:prstGeom>
          <a:noFill/>
          <a:ln w="9525">
            <a:solidFill>
              <a:srgbClr val="272324"/>
            </a:solidFill>
            <a:prstDash val="solid"/>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pic>
        <p:nvPicPr>
          <p:cNvPr id="3" name="Image 0" descr="/private/tmp/claude-501/-Users-ronnyeriksson/0feed94f-8961-4a6b-ba48-98aabd0b83f1/scratchpad/brand-wt/brand/logos/png/odd-mark-paper.png">    </p:cNvPr>
          <p:cNvPicPr>
            <a:picLocks noChangeAspect="1"/>
          </p:cNvPicPr>
          <p:nvPr/>
        </p:nvPicPr>
        <p:blipFill>
          <a:blip r:embed="rId1"/>
          <a:stretch>
            <a:fillRect/>
          </a:stretch>
        </p:blipFill>
        <p:spPr>
          <a:xfrm>
            <a:off x="5375758" y="868680"/>
            <a:ext cx="1440180" cy="457200"/>
          </a:xfrm>
          <a:prstGeom prst="rect">
            <a:avLst/>
          </a:prstGeom>
        </p:spPr>
      </p:pic>
      <p:sp>
        <p:nvSpPr>
          <p:cNvPr id="4" name="Text 1"/>
          <p:cNvSpPr txBox="1"/>
          <p:nvPr/>
        </p:nvSpPr>
        <p:spPr>
          <a:xfrm>
            <a:off x="571500" y="1463040"/>
            <a:ext cx="11048695" cy="274320"/>
          </a:xfrm>
          <a:prstGeom prst="rect">
            <a:avLst/>
          </a:prstGeom>
          <a:noFill/>
          <a:ln/>
        </p:spPr>
        <p:txBody>
          <a:bodyPr wrap="square" lIns="0" tIns="0" rIns="0" bIns="0" rtlCol="0" anchor="t"/>
          <a:lstStyle/>
          <a:p>
            <a:pPr algn="ctr" indent="0" marL="0">
              <a:lnSpc>
                <a:spcPts val="1900"/>
              </a:lnSpc>
              <a:buNone/>
            </a:pPr>
            <a:r>
              <a:rPr lang="en-US" sz="1400" dirty="0">
                <a:solidFill>
                  <a:srgbClr val="837F7F"/>
                </a:solidFill>
                <a:latin typeface="Gabarito" pitchFamily="34" charset="0"/>
                <a:ea typeface="Gabarito" pitchFamily="34" charset="-122"/>
                <a:cs typeface="Gabarito" pitchFamily="34" charset="-120"/>
              </a:rPr>
              <a:t>ODD is operated by New Nordic Way rf, a Finnish non-profit association based in Helsinki.</a:t>
            </a:r>
            <a:endParaRPr lang="en-US" sz="1400" dirty="0"/>
          </a:p>
        </p:txBody>
      </p:sp>
      <p:sp>
        <p:nvSpPr>
          <p:cNvPr id="5" name="Shape 2"/>
          <p:cNvSpPr/>
          <p:nvPr/>
        </p:nvSpPr>
        <p:spPr>
          <a:xfrm>
            <a:off x="6095848" y="1874520"/>
            <a:ext cx="0" cy="320040"/>
          </a:xfrm>
          <a:prstGeom prst="line">
            <a:avLst/>
          </a:prstGeom>
          <a:noFill/>
          <a:ln w="9525">
            <a:solidFill>
              <a:srgbClr val="383435"/>
            </a:solidFill>
            <a:prstDash val="solid"/>
          </a:ln>
        </p:spPr>
      </p:sp>
      <p:sp>
        <p:nvSpPr>
          <p:cNvPr id="6" name="Shape 3"/>
          <p:cNvSpPr/>
          <p:nvPr/>
        </p:nvSpPr>
        <p:spPr>
          <a:xfrm>
            <a:off x="2412949" y="2194560"/>
            <a:ext cx="7365797" cy="0"/>
          </a:xfrm>
          <a:prstGeom prst="line">
            <a:avLst/>
          </a:prstGeom>
          <a:noFill/>
          <a:ln w="9525">
            <a:solidFill>
              <a:srgbClr val="383435"/>
            </a:solidFill>
            <a:prstDash val="solid"/>
          </a:ln>
        </p:spPr>
      </p:sp>
      <p:sp>
        <p:nvSpPr>
          <p:cNvPr id="7" name="Shape 4"/>
          <p:cNvSpPr/>
          <p:nvPr/>
        </p:nvSpPr>
        <p:spPr>
          <a:xfrm>
            <a:off x="2412949" y="2194560"/>
            <a:ext cx="0" cy="228600"/>
          </a:xfrm>
          <a:prstGeom prst="line">
            <a:avLst/>
          </a:prstGeom>
          <a:noFill/>
          <a:ln w="9525">
            <a:solidFill>
              <a:srgbClr val="383435"/>
            </a:solidFill>
            <a:prstDash val="solid"/>
          </a:ln>
        </p:spPr>
      </p:sp>
      <p:sp>
        <p:nvSpPr>
          <p:cNvPr id="8" name="Shape 5"/>
          <p:cNvSpPr/>
          <p:nvPr/>
        </p:nvSpPr>
        <p:spPr>
          <a:xfrm>
            <a:off x="6095848" y="2194560"/>
            <a:ext cx="0" cy="228600"/>
          </a:xfrm>
          <a:prstGeom prst="line">
            <a:avLst/>
          </a:prstGeom>
          <a:noFill/>
          <a:ln w="9525">
            <a:solidFill>
              <a:srgbClr val="383435"/>
            </a:solidFill>
            <a:prstDash val="solid"/>
          </a:ln>
        </p:spPr>
      </p:sp>
      <p:sp>
        <p:nvSpPr>
          <p:cNvPr id="9" name="Shape 6"/>
          <p:cNvSpPr/>
          <p:nvPr/>
        </p:nvSpPr>
        <p:spPr>
          <a:xfrm>
            <a:off x="9778746" y="2194560"/>
            <a:ext cx="0" cy="228600"/>
          </a:xfrm>
          <a:prstGeom prst="line">
            <a:avLst/>
          </a:prstGeom>
          <a:noFill/>
          <a:ln w="9525">
            <a:solidFill>
              <a:srgbClr val="383435"/>
            </a:solidFill>
            <a:prstDash val="solid"/>
          </a:ln>
        </p:spPr>
      </p:sp>
      <p:sp>
        <p:nvSpPr>
          <p:cNvPr id="10" name="Shape 7"/>
          <p:cNvSpPr/>
          <p:nvPr/>
        </p:nvSpPr>
        <p:spPr>
          <a:xfrm>
            <a:off x="571500" y="2377440"/>
            <a:ext cx="3670706" cy="2377440"/>
          </a:xfrm>
          <a:prstGeom prst="rect">
            <a:avLst/>
          </a:prstGeom>
          <a:solidFill>
            <a:srgbClr val="232028"/>
          </a:solidFill>
          <a:ln/>
        </p:spPr>
      </p:sp>
      <p:pic>
        <p:nvPicPr>
          <p:cNvPr id="11" name="Image 1" descr="/private/tmp/claude-501/-Users-ronnyeriksson/0feed94f-8961-4a6b-ba48-98aabd0b83f1/scratchpad/brand-wt/brand/logos/png/oddfest-paper.png">    </p:cNvPr>
          <p:cNvPicPr>
            <a:picLocks noChangeAspect="1"/>
          </p:cNvPicPr>
          <p:nvPr/>
        </p:nvPicPr>
        <p:blipFill>
          <a:blip r:embed="rId2"/>
          <a:stretch>
            <a:fillRect/>
          </a:stretch>
        </p:blipFill>
        <p:spPr>
          <a:xfrm>
            <a:off x="845820" y="2633472"/>
            <a:ext cx="1479499" cy="292608"/>
          </a:xfrm>
          <a:prstGeom prst="rect">
            <a:avLst/>
          </a:prstGeom>
        </p:spPr>
      </p:pic>
      <p:sp>
        <p:nvSpPr>
          <p:cNvPr id="12" name="Text 8"/>
          <p:cNvSpPr txBox="1"/>
          <p:nvPr/>
        </p:nvSpPr>
        <p:spPr>
          <a:xfrm>
            <a:off x="845820"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ACROSS HELSINKI</a:t>
            </a:r>
            <a:endParaRPr lang="en-US" sz="1400" dirty="0"/>
          </a:p>
        </p:txBody>
      </p:sp>
      <p:sp>
        <p:nvSpPr>
          <p:cNvPr id="13" name="Text 9"/>
          <p:cNvSpPr txBox="1"/>
          <p:nvPr/>
        </p:nvSpPr>
        <p:spPr>
          <a:xfrm>
            <a:off x="845820"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Helsinki’s creative week, bringing independent events, ideas and creative communities into one shared week.</a:t>
            </a:r>
            <a:endParaRPr lang="en-US" sz="1400" dirty="0"/>
          </a:p>
        </p:txBody>
      </p:sp>
      <p:sp>
        <p:nvSpPr>
          <p:cNvPr id="14" name="Shape 10"/>
          <p:cNvSpPr/>
          <p:nvPr/>
        </p:nvSpPr>
        <p:spPr>
          <a:xfrm>
            <a:off x="4260494" y="2377440"/>
            <a:ext cx="3670706" cy="2377440"/>
          </a:xfrm>
          <a:prstGeom prst="rect">
            <a:avLst/>
          </a:prstGeom>
          <a:solidFill>
            <a:srgbClr val="232028"/>
          </a:solidFill>
          <a:ln/>
        </p:spPr>
      </p:sp>
      <p:pic>
        <p:nvPicPr>
          <p:cNvPr id="15" name="Image 2" descr="/private/tmp/claude-501/-Users-ronnyeriksson/0feed94f-8961-4a6b-ba48-98aabd0b83f1/scratchpad/brand-wt/brand/logos/png/oddference-paper.png">    </p:cNvPr>
          <p:cNvPicPr>
            <a:picLocks noChangeAspect="1"/>
          </p:cNvPicPr>
          <p:nvPr/>
        </p:nvPicPr>
        <p:blipFill>
          <a:blip r:embed="rId3"/>
          <a:stretch>
            <a:fillRect/>
          </a:stretch>
        </p:blipFill>
        <p:spPr>
          <a:xfrm>
            <a:off x="4534814" y="2633472"/>
            <a:ext cx="1903781" cy="292608"/>
          </a:xfrm>
          <a:prstGeom prst="rect">
            <a:avLst/>
          </a:prstGeom>
        </p:spPr>
      </p:pic>
      <p:sp>
        <p:nvSpPr>
          <p:cNvPr id="16" name="Text 11"/>
          <p:cNvSpPr txBox="1"/>
          <p:nvPr/>
        </p:nvSpPr>
        <p:spPr>
          <a:xfrm>
            <a:off x="4534814"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BUSINESS &amp; SOCIETY</a:t>
            </a:r>
            <a:endParaRPr lang="en-US" sz="1400" dirty="0"/>
          </a:p>
        </p:txBody>
      </p:sp>
      <p:sp>
        <p:nvSpPr>
          <p:cNvPr id="17" name="Text 12"/>
          <p:cNvSpPr txBox="1"/>
          <p:nvPr/>
        </p:nvSpPr>
        <p:spPr>
          <a:xfrm>
            <a:off x="4534814"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 business conference exploring what business and society can learn from the creative world.</a:t>
            </a:r>
            <a:endParaRPr lang="en-US" sz="1400" dirty="0"/>
          </a:p>
        </p:txBody>
      </p:sp>
      <p:sp>
        <p:nvSpPr>
          <p:cNvPr id="18" name="Shape 13"/>
          <p:cNvSpPr/>
          <p:nvPr/>
        </p:nvSpPr>
        <p:spPr>
          <a:xfrm>
            <a:off x="7949489" y="2377440"/>
            <a:ext cx="3670706" cy="2377440"/>
          </a:xfrm>
          <a:prstGeom prst="rect">
            <a:avLst/>
          </a:prstGeom>
          <a:solidFill>
            <a:srgbClr val="232028"/>
          </a:solidFill>
          <a:ln/>
        </p:spPr>
      </p:sp>
      <p:pic>
        <p:nvPicPr>
          <p:cNvPr id="19" name="Image 3" descr="/private/tmp/claude-501/-Users-ronnyeriksson/0feed94f-8961-4a6b-ba48-98aabd0b83f1/scratchpad/brand-wt/brand/logos/png/oddspace-paper.png">    </p:cNvPr>
          <p:cNvPicPr>
            <a:picLocks noChangeAspect="1"/>
          </p:cNvPicPr>
          <p:nvPr/>
        </p:nvPicPr>
        <p:blipFill>
          <a:blip r:embed="rId4"/>
          <a:stretch>
            <a:fillRect/>
          </a:stretch>
        </p:blipFill>
        <p:spPr>
          <a:xfrm>
            <a:off x="8223809" y="2633472"/>
            <a:ext cx="1628242" cy="292608"/>
          </a:xfrm>
          <a:prstGeom prst="rect">
            <a:avLst/>
          </a:prstGeom>
        </p:spPr>
      </p:pic>
      <p:sp>
        <p:nvSpPr>
          <p:cNvPr id="20" name="Text 14"/>
          <p:cNvSpPr txBox="1"/>
          <p:nvPr/>
        </p:nvSpPr>
        <p:spPr>
          <a:xfrm>
            <a:off x="8223809"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VALLILA · YEAR-ROUND</a:t>
            </a:r>
            <a:endParaRPr lang="en-US" sz="1400" dirty="0"/>
          </a:p>
        </p:txBody>
      </p:sp>
      <p:sp>
        <p:nvSpPr>
          <p:cNvPr id="21" name="Text 15"/>
          <p:cNvSpPr txBox="1"/>
          <p:nvPr/>
        </p:nvSpPr>
        <p:spPr>
          <a:xfrm>
            <a:off x="8223809"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 year-round home for creative work — workspace, studios, events and community under one roof.</a:t>
            </a:r>
            <a:endParaRPr lang="en-US" sz="1400" dirty="0"/>
          </a:p>
        </p:txBody>
      </p:sp>
      <p:sp>
        <p:nvSpPr>
          <p:cNvPr id="22" name="Shape 16"/>
          <p:cNvSpPr/>
          <p:nvPr/>
        </p:nvSpPr>
        <p:spPr>
          <a:xfrm>
            <a:off x="571500" y="4983480"/>
            <a:ext cx="11048695" cy="1325880"/>
          </a:xfrm>
          <a:prstGeom prst="rect">
            <a:avLst/>
          </a:prstGeom>
          <a:solidFill>
            <a:srgbClr val="232028"/>
          </a:solidFill>
          <a:ln/>
        </p:spPr>
      </p:sp>
      <p:sp>
        <p:nvSpPr>
          <p:cNvPr id="23" name="Shape 17"/>
          <p:cNvSpPr/>
          <p:nvPr/>
        </p:nvSpPr>
        <p:spPr>
          <a:xfrm>
            <a:off x="571500" y="4983480"/>
            <a:ext cx="25603" cy="1325880"/>
          </a:xfrm>
          <a:prstGeom prst="rect">
            <a:avLst/>
          </a:prstGeom>
          <a:solidFill>
            <a:srgbClr val="AE6855"/>
          </a:solidFill>
          <a:ln/>
        </p:spPr>
      </p:sp>
      <p:sp>
        <p:nvSpPr>
          <p:cNvPr id="24" name="Text 18"/>
          <p:cNvSpPr txBox="1"/>
          <p:nvPr/>
        </p:nvSpPr>
        <p:spPr>
          <a:xfrm>
            <a:off x="937260" y="5193792"/>
            <a:ext cx="4470273"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FOR ORGANISATIONS</a:t>
            </a:r>
            <a:endParaRPr lang="en-US" sz="1400" dirty="0"/>
          </a:p>
        </p:txBody>
      </p:sp>
      <p:sp>
        <p:nvSpPr>
          <p:cNvPr id="25" name="Text 19"/>
          <p:cNvSpPr txBox="1"/>
          <p:nvPr/>
        </p:nvSpPr>
        <p:spPr>
          <a:xfrm>
            <a:off x="937260" y="5468112"/>
            <a:ext cx="4470273"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Work with ODD</a:t>
            </a:r>
            <a:endParaRPr lang="en-US" sz="3000" dirty="0"/>
          </a:p>
        </p:txBody>
      </p:sp>
      <p:sp>
        <p:nvSpPr>
          <p:cNvPr id="26" name="Text 20"/>
          <p:cNvSpPr txBox="1"/>
          <p:nvPr/>
        </p:nvSpPr>
        <p:spPr>
          <a:xfrm>
            <a:off x="5270373" y="5257800"/>
            <a:ext cx="2590724"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Bring us a question, brief, event or partnership idea. We build the right team, format and creative expertise around it.</a:t>
            </a:r>
            <a:endParaRPr lang="en-US" sz="1400" dirty="0"/>
          </a:p>
        </p:txBody>
      </p:sp>
      <p:sp>
        <p:nvSpPr>
          <p:cNvPr id="27" name="Text 21"/>
          <p:cNvSpPr/>
          <p:nvPr/>
        </p:nvSpPr>
        <p:spPr>
          <a:xfrm>
            <a:off x="8389315" y="5440680"/>
            <a:ext cx="2865120" cy="402336"/>
          </a:xfrm>
          <a:prstGeom prst="roundRect">
            <a:avLst>
              <a:gd name="adj" fmla="val 50000"/>
            </a:avLst>
          </a:prstGeom>
          <a:noFill/>
          <a:ln w="9525">
            <a:solidFill>
              <a:srgbClr val="666368"/>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EXPLORE WORK WITH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PARTNERS &amp; SUPPORTERS</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Made with organisations like these.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1826209" cy="1131062"/>
          </a:xfrm>
          <a:prstGeom prst="rect">
            <a:avLst/>
          </a:prstGeom>
          <a:solidFill>
            <a:srgbClr val="232028"/>
          </a:solidFill>
          <a:ln/>
        </p:spPr>
      </p:sp>
      <p:pic>
        <p:nvPicPr>
          <p:cNvPr id="7" name="Image 0" descr="/private/tmp/claude-501/-Users-ronnyeriksson/0feed94f-8961-4a6b-ba48-98aabd0b83f1/scratchpad/brand-wt/brand/deck/src/images/partner-moomin.png">    </p:cNvPr>
          <p:cNvPicPr>
            <a:picLocks noChangeAspect="1"/>
          </p:cNvPicPr>
          <p:nvPr/>
        </p:nvPicPr>
        <p:blipFill>
          <a:blip r:embed="rId1"/>
          <a:stretch>
            <a:fillRect/>
          </a:stretch>
        </p:blipFill>
        <p:spPr>
          <a:xfrm>
            <a:off x="1156683" y="1986280"/>
            <a:ext cx="655843" cy="618998"/>
          </a:xfrm>
          <a:prstGeom prst="rect">
            <a:avLst/>
          </a:prstGeom>
        </p:spPr>
      </p:pic>
      <p:sp>
        <p:nvSpPr>
          <p:cNvPr id="8" name="Shape 5"/>
          <p:cNvSpPr/>
          <p:nvPr/>
        </p:nvSpPr>
        <p:spPr>
          <a:xfrm>
            <a:off x="2415997" y="1730248"/>
            <a:ext cx="1826209" cy="1131062"/>
          </a:xfrm>
          <a:prstGeom prst="rect">
            <a:avLst/>
          </a:prstGeom>
          <a:solidFill>
            <a:srgbClr val="232028"/>
          </a:solidFill>
          <a:ln/>
        </p:spPr>
      </p:sp>
      <p:pic>
        <p:nvPicPr>
          <p:cNvPr id="9" name="Image 1" descr="/private/tmp/claude-501/-Users-ronnyeriksson/0feed94f-8961-4a6b-ba48-98aabd0b83f1/scratchpad/brand-wt/brand/deck/src/images/partner-genelec.png">    </p:cNvPr>
          <p:cNvPicPr>
            <a:picLocks noChangeAspect="1"/>
          </p:cNvPicPr>
          <p:nvPr/>
        </p:nvPicPr>
        <p:blipFill>
          <a:blip r:embed="rId2"/>
          <a:stretch>
            <a:fillRect/>
          </a:stretch>
        </p:blipFill>
        <p:spPr>
          <a:xfrm>
            <a:off x="2964335" y="1986280"/>
            <a:ext cx="729533" cy="618998"/>
          </a:xfrm>
          <a:prstGeom prst="rect">
            <a:avLst/>
          </a:prstGeom>
        </p:spPr>
      </p:pic>
      <p:sp>
        <p:nvSpPr>
          <p:cNvPr id="10" name="Shape 6"/>
          <p:cNvSpPr/>
          <p:nvPr/>
        </p:nvSpPr>
        <p:spPr>
          <a:xfrm>
            <a:off x="4260494" y="1730248"/>
            <a:ext cx="1826209" cy="1131062"/>
          </a:xfrm>
          <a:prstGeom prst="rect">
            <a:avLst/>
          </a:prstGeom>
          <a:solidFill>
            <a:srgbClr val="232028"/>
          </a:solidFill>
          <a:ln/>
        </p:spPr>
      </p:sp>
      <p:pic>
        <p:nvPicPr>
          <p:cNvPr id="11" name="Image 2" descr="/private/tmp/claude-501/-Users-ronnyeriksson/0feed94f-8961-4a6b-ba48-98aabd0b83f1/scratchpad/brand-wt/brand/deck/src/images/partner-holvi.png">    </p:cNvPr>
          <p:cNvPicPr>
            <a:picLocks noChangeAspect="1"/>
          </p:cNvPicPr>
          <p:nvPr/>
        </p:nvPicPr>
        <p:blipFill>
          <a:blip r:embed="rId3"/>
          <a:stretch>
            <a:fillRect/>
          </a:stretch>
        </p:blipFill>
        <p:spPr>
          <a:xfrm>
            <a:off x="4878838" y="1986280"/>
            <a:ext cx="589522" cy="618998"/>
          </a:xfrm>
          <a:prstGeom prst="rect">
            <a:avLst/>
          </a:prstGeom>
        </p:spPr>
      </p:pic>
      <p:sp>
        <p:nvSpPr>
          <p:cNvPr id="12" name="Shape 7"/>
          <p:cNvSpPr/>
          <p:nvPr/>
        </p:nvSpPr>
        <p:spPr>
          <a:xfrm>
            <a:off x="6104992" y="1730248"/>
            <a:ext cx="1826209" cy="1131062"/>
          </a:xfrm>
          <a:prstGeom prst="rect">
            <a:avLst/>
          </a:prstGeom>
          <a:solidFill>
            <a:srgbClr val="232028"/>
          </a:solidFill>
          <a:ln/>
        </p:spPr>
      </p:sp>
      <p:pic>
        <p:nvPicPr>
          <p:cNvPr id="13" name="Image 3" descr="/private/tmp/claude-501/-Users-ronnyeriksson/0feed94f-8961-4a6b-ba48-98aabd0b83f1/scratchpad/brand-wt/brand/deck/src/images/partner-tiketti.png">    </p:cNvPr>
          <p:cNvPicPr>
            <a:picLocks noChangeAspect="1"/>
          </p:cNvPicPr>
          <p:nvPr/>
        </p:nvPicPr>
        <p:blipFill>
          <a:blip r:embed="rId4"/>
          <a:stretch>
            <a:fillRect/>
          </a:stretch>
        </p:blipFill>
        <p:spPr>
          <a:xfrm>
            <a:off x="6701228" y="1986280"/>
            <a:ext cx="633736" cy="618998"/>
          </a:xfrm>
          <a:prstGeom prst="rect">
            <a:avLst/>
          </a:prstGeom>
        </p:spPr>
      </p:pic>
      <p:sp>
        <p:nvSpPr>
          <p:cNvPr id="14" name="Shape 8"/>
          <p:cNvSpPr/>
          <p:nvPr/>
        </p:nvSpPr>
        <p:spPr>
          <a:xfrm>
            <a:off x="7949489" y="1730248"/>
            <a:ext cx="1826209" cy="1131062"/>
          </a:xfrm>
          <a:prstGeom prst="rect">
            <a:avLst/>
          </a:prstGeom>
          <a:solidFill>
            <a:srgbClr val="232028"/>
          </a:solidFill>
          <a:ln/>
        </p:spPr>
      </p:sp>
      <p:pic>
        <p:nvPicPr>
          <p:cNvPr id="15" name="Image 4" descr="/private/tmp/claude-501/-Users-ronnyeriksson/0feed94f-8961-4a6b-ba48-98aabd0b83f1/scratchpad/brand-wt/brand/deck/src/images/partner-suomenkulttuurirahasto.png">    </p:cNvPr>
          <p:cNvPicPr>
            <a:picLocks noChangeAspect="1"/>
          </p:cNvPicPr>
          <p:nvPr/>
        </p:nvPicPr>
        <p:blipFill>
          <a:blip r:embed="rId5"/>
          <a:stretch>
            <a:fillRect/>
          </a:stretch>
        </p:blipFill>
        <p:spPr>
          <a:xfrm>
            <a:off x="8435190" y="1986280"/>
            <a:ext cx="854807" cy="618998"/>
          </a:xfrm>
          <a:prstGeom prst="rect">
            <a:avLst/>
          </a:prstGeom>
        </p:spPr>
      </p:pic>
      <p:sp>
        <p:nvSpPr>
          <p:cNvPr id="16" name="Shape 9"/>
          <p:cNvSpPr/>
          <p:nvPr/>
        </p:nvSpPr>
        <p:spPr>
          <a:xfrm>
            <a:off x="9793986" y="1730248"/>
            <a:ext cx="1826209" cy="1131062"/>
          </a:xfrm>
          <a:prstGeom prst="rect">
            <a:avLst/>
          </a:prstGeom>
          <a:solidFill>
            <a:srgbClr val="232028"/>
          </a:solidFill>
          <a:ln/>
        </p:spPr>
      </p:sp>
      <p:pic>
        <p:nvPicPr>
          <p:cNvPr id="17" name="Image 5" descr="/private/tmp/claude-501/-Users-ronnyeriksson/0feed94f-8961-4a6b-ba48-98aabd0b83f1/scratchpad/brand-wt/brand/deck/src/images/partner-suomenyrittajat.png">    </p:cNvPr>
          <p:cNvPicPr>
            <a:picLocks noChangeAspect="1"/>
          </p:cNvPicPr>
          <p:nvPr/>
        </p:nvPicPr>
        <p:blipFill>
          <a:blip r:embed="rId6"/>
          <a:stretch>
            <a:fillRect/>
          </a:stretch>
        </p:blipFill>
        <p:spPr>
          <a:xfrm>
            <a:off x="10346008" y="1986280"/>
            <a:ext cx="722164" cy="618998"/>
          </a:xfrm>
          <a:prstGeom prst="rect">
            <a:avLst/>
          </a:prstGeom>
        </p:spPr>
      </p:pic>
      <p:sp>
        <p:nvSpPr>
          <p:cNvPr id="18" name="Shape 10"/>
          <p:cNvSpPr/>
          <p:nvPr/>
        </p:nvSpPr>
        <p:spPr>
          <a:xfrm>
            <a:off x="571500" y="2879598"/>
            <a:ext cx="1826209" cy="1131062"/>
          </a:xfrm>
          <a:prstGeom prst="rect">
            <a:avLst/>
          </a:prstGeom>
          <a:solidFill>
            <a:srgbClr val="232028"/>
          </a:solidFill>
          <a:ln/>
        </p:spPr>
      </p:sp>
      <p:pic>
        <p:nvPicPr>
          <p:cNvPr id="19" name="Image 6" descr="/private/tmp/claude-501/-Users-ronnyeriksson/0feed94f-8961-4a6b-ba48-98aabd0b83f1/scratchpad/brand-wt/brand/deck/src/images/partner-suomentekstiilijamuoti.png">    </p:cNvPr>
          <p:cNvPicPr>
            <a:picLocks noChangeAspect="1"/>
          </p:cNvPicPr>
          <p:nvPr/>
        </p:nvPicPr>
        <p:blipFill>
          <a:blip r:embed="rId7"/>
          <a:stretch>
            <a:fillRect/>
          </a:stretch>
        </p:blipFill>
        <p:spPr>
          <a:xfrm>
            <a:off x="1248796" y="3135630"/>
            <a:ext cx="471618" cy="618998"/>
          </a:xfrm>
          <a:prstGeom prst="rect">
            <a:avLst/>
          </a:prstGeom>
        </p:spPr>
      </p:pic>
      <p:sp>
        <p:nvSpPr>
          <p:cNvPr id="20" name="Shape 11"/>
          <p:cNvSpPr/>
          <p:nvPr/>
        </p:nvSpPr>
        <p:spPr>
          <a:xfrm>
            <a:off x="2415997" y="2879598"/>
            <a:ext cx="1826209" cy="1131062"/>
          </a:xfrm>
          <a:prstGeom prst="rect">
            <a:avLst/>
          </a:prstGeom>
          <a:solidFill>
            <a:srgbClr val="232028"/>
          </a:solidFill>
          <a:ln/>
        </p:spPr>
      </p:sp>
      <p:pic>
        <p:nvPicPr>
          <p:cNvPr id="21" name="Image 7" descr="/private/tmp/claude-501/-Users-ronnyeriksson/0feed94f-8961-4a6b-ba48-98aabd0b83f1/scratchpad/brand-wt/brand/deck/src/images/partner-yksityisyrittajansaatio.png">    </p:cNvPr>
          <p:cNvPicPr>
            <a:picLocks noChangeAspect="1"/>
          </p:cNvPicPr>
          <p:nvPr/>
        </p:nvPicPr>
        <p:blipFill>
          <a:blip r:embed="rId8"/>
          <a:stretch>
            <a:fillRect/>
          </a:stretch>
        </p:blipFill>
        <p:spPr>
          <a:xfrm>
            <a:off x="2864853" y="3135630"/>
            <a:ext cx="928497" cy="618998"/>
          </a:xfrm>
          <a:prstGeom prst="rect">
            <a:avLst/>
          </a:prstGeom>
        </p:spPr>
      </p:pic>
      <p:sp>
        <p:nvSpPr>
          <p:cNvPr id="22" name="Shape 12"/>
          <p:cNvSpPr/>
          <p:nvPr/>
        </p:nvSpPr>
        <p:spPr>
          <a:xfrm>
            <a:off x="4260494" y="2879598"/>
            <a:ext cx="1826209" cy="1131062"/>
          </a:xfrm>
          <a:prstGeom prst="rect">
            <a:avLst/>
          </a:prstGeom>
          <a:solidFill>
            <a:srgbClr val="232028"/>
          </a:solidFill>
          <a:ln/>
        </p:spPr>
      </p:sp>
      <p:pic>
        <p:nvPicPr>
          <p:cNvPr id="23" name="Image 8" descr="/private/tmp/claude-501/-Users-ronnyeriksson/0feed94f-8961-4a6b-ba48-98aabd0b83f1/scratchpad/brand-wt/brand/deck/src/images/partner-eit.png">    </p:cNvPr>
          <p:cNvPicPr>
            <a:picLocks noChangeAspect="1"/>
          </p:cNvPicPr>
          <p:nvPr/>
        </p:nvPicPr>
        <p:blipFill>
          <a:blip r:embed="rId9"/>
          <a:stretch>
            <a:fillRect/>
          </a:stretch>
        </p:blipFill>
        <p:spPr>
          <a:xfrm>
            <a:off x="4609869" y="3135630"/>
            <a:ext cx="1127461" cy="618998"/>
          </a:xfrm>
          <a:prstGeom prst="rect">
            <a:avLst/>
          </a:prstGeom>
        </p:spPr>
      </p:pic>
      <p:sp>
        <p:nvSpPr>
          <p:cNvPr id="24" name="Shape 13"/>
          <p:cNvSpPr/>
          <p:nvPr/>
        </p:nvSpPr>
        <p:spPr>
          <a:xfrm>
            <a:off x="6104992" y="2879598"/>
            <a:ext cx="1826209" cy="1131062"/>
          </a:xfrm>
          <a:prstGeom prst="rect">
            <a:avLst/>
          </a:prstGeom>
          <a:solidFill>
            <a:srgbClr val="232028"/>
          </a:solidFill>
          <a:ln/>
        </p:spPr>
      </p:sp>
      <p:pic>
        <p:nvPicPr>
          <p:cNvPr id="25" name="Image 9" descr="/private/tmp/claude-501/-Users-ronnyeriksson/0feed94f-8961-4a6b-ba48-98aabd0b83f1/scratchpad/brand-wt/brand/deck/src/images/partner-lasipalatsikortteli.png">    </p:cNvPr>
          <p:cNvPicPr>
            <a:picLocks noChangeAspect="1"/>
          </p:cNvPicPr>
          <p:nvPr/>
        </p:nvPicPr>
        <p:blipFill>
          <a:blip r:embed="rId10"/>
          <a:stretch>
            <a:fillRect/>
          </a:stretch>
        </p:blipFill>
        <p:spPr>
          <a:xfrm>
            <a:off x="6524372" y="3135630"/>
            <a:ext cx="987449" cy="618998"/>
          </a:xfrm>
          <a:prstGeom prst="rect">
            <a:avLst/>
          </a:prstGeom>
        </p:spPr>
      </p:pic>
      <p:sp>
        <p:nvSpPr>
          <p:cNvPr id="26" name="Shape 14"/>
          <p:cNvSpPr/>
          <p:nvPr/>
        </p:nvSpPr>
        <p:spPr>
          <a:xfrm>
            <a:off x="7949489" y="2879598"/>
            <a:ext cx="1826209" cy="1131062"/>
          </a:xfrm>
          <a:prstGeom prst="rect">
            <a:avLst/>
          </a:prstGeom>
          <a:solidFill>
            <a:srgbClr val="232028"/>
          </a:solidFill>
          <a:ln/>
        </p:spPr>
      </p:sp>
      <p:pic>
        <p:nvPicPr>
          <p:cNvPr id="27" name="Image 10" descr="/private/tmp/claude-501/-Users-ronnyeriksson/0feed94f-8961-4a6b-ba48-98aabd0b83f1/scratchpad/brand-wt/brand/deck/src/images/partner-kauppakamari.png">    </p:cNvPr>
          <p:cNvPicPr>
            <a:picLocks noChangeAspect="1"/>
          </p:cNvPicPr>
          <p:nvPr/>
        </p:nvPicPr>
        <p:blipFill>
          <a:blip r:embed="rId11"/>
          <a:stretch>
            <a:fillRect/>
          </a:stretch>
        </p:blipFill>
        <p:spPr>
          <a:xfrm>
            <a:off x="8376238" y="3135630"/>
            <a:ext cx="972711" cy="618998"/>
          </a:xfrm>
          <a:prstGeom prst="rect">
            <a:avLst/>
          </a:prstGeom>
        </p:spPr>
      </p:pic>
      <p:sp>
        <p:nvSpPr>
          <p:cNvPr id="28" name="Shape 15"/>
          <p:cNvSpPr/>
          <p:nvPr/>
        </p:nvSpPr>
        <p:spPr>
          <a:xfrm>
            <a:off x="9793986" y="2879598"/>
            <a:ext cx="1826209" cy="1131062"/>
          </a:xfrm>
          <a:prstGeom prst="rect">
            <a:avLst/>
          </a:prstGeom>
          <a:solidFill>
            <a:srgbClr val="232028"/>
          </a:solidFill>
          <a:ln/>
        </p:spPr>
      </p:sp>
      <p:pic>
        <p:nvPicPr>
          <p:cNvPr id="29" name="Image 11" descr="/private/tmp/claude-501/-Users-ronnyeriksson/0feed94f-8961-4a6b-ba48-98aabd0b83f1/scratchpad/brand-wt/brand/deck/src/images/partner-helsinkiplayground.png">    </p:cNvPr>
          <p:cNvPicPr>
            <a:picLocks noChangeAspect="1"/>
          </p:cNvPicPr>
          <p:nvPr/>
        </p:nvPicPr>
        <p:blipFill>
          <a:blip r:embed="rId12"/>
          <a:stretch>
            <a:fillRect/>
          </a:stretch>
        </p:blipFill>
        <p:spPr>
          <a:xfrm>
            <a:off x="10482335" y="3135630"/>
            <a:ext cx="449510" cy="618998"/>
          </a:xfrm>
          <a:prstGeom prst="rect">
            <a:avLst/>
          </a:prstGeom>
        </p:spPr>
      </p:pic>
      <p:sp>
        <p:nvSpPr>
          <p:cNvPr id="30" name="Shape 16"/>
          <p:cNvSpPr/>
          <p:nvPr/>
        </p:nvSpPr>
        <p:spPr>
          <a:xfrm>
            <a:off x="571500" y="4028948"/>
            <a:ext cx="1826209" cy="1131062"/>
          </a:xfrm>
          <a:prstGeom prst="rect">
            <a:avLst/>
          </a:prstGeom>
          <a:solidFill>
            <a:srgbClr val="232028"/>
          </a:solidFill>
          <a:ln/>
        </p:spPr>
      </p:sp>
      <p:pic>
        <p:nvPicPr>
          <p:cNvPr id="31" name="Image 12" descr="/private/tmp/claude-501/-Users-ronnyeriksson/0feed94f-8961-4a6b-ba48-98aabd0b83f1/scratchpad/brand-wt/brand/deck/src/images/partner-helsinkicasting.png">    </p:cNvPr>
          <p:cNvPicPr>
            <a:picLocks noChangeAspect="1"/>
          </p:cNvPicPr>
          <p:nvPr/>
        </p:nvPicPr>
        <p:blipFill>
          <a:blip r:embed="rId13"/>
          <a:stretch>
            <a:fillRect/>
          </a:stretch>
        </p:blipFill>
        <p:spPr>
          <a:xfrm>
            <a:off x="1355647" y="4284980"/>
            <a:ext cx="257916" cy="618998"/>
          </a:xfrm>
          <a:prstGeom prst="rect">
            <a:avLst/>
          </a:prstGeom>
        </p:spPr>
      </p:pic>
      <p:sp>
        <p:nvSpPr>
          <p:cNvPr id="32" name="Shape 17"/>
          <p:cNvSpPr/>
          <p:nvPr/>
        </p:nvSpPr>
        <p:spPr>
          <a:xfrm>
            <a:off x="2415997" y="4028948"/>
            <a:ext cx="1826209" cy="1131062"/>
          </a:xfrm>
          <a:prstGeom prst="rect">
            <a:avLst/>
          </a:prstGeom>
          <a:solidFill>
            <a:srgbClr val="232028"/>
          </a:solidFill>
          <a:ln/>
        </p:spPr>
      </p:sp>
      <p:pic>
        <p:nvPicPr>
          <p:cNvPr id="33" name="Image 13" descr="/private/tmp/claude-501/-Users-ronnyeriksson/0feed94f-8961-4a6b-ba48-98aabd0b83f1/scratchpad/brand-wt/brand/deck/src/images/partner-radicalcreativity.png">    </p:cNvPr>
          <p:cNvPicPr>
            <a:picLocks noChangeAspect="1"/>
          </p:cNvPicPr>
          <p:nvPr/>
        </p:nvPicPr>
        <p:blipFill>
          <a:blip r:embed="rId14"/>
          <a:stretch>
            <a:fillRect/>
          </a:stretch>
        </p:blipFill>
        <p:spPr>
          <a:xfrm>
            <a:off x="2971704" y="4284980"/>
            <a:ext cx="714795" cy="618998"/>
          </a:xfrm>
          <a:prstGeom prst="rect">
            <a:avLst/>
          </a:prstGeom>
        </p:spPr>
      </p:pic>
      <p:sp>
        <p:nvSpPr>
          <p:cNvPr id="34" name="Shape 18"/>
          <p:cNvSpPr/>
          <p:nvPr/>
        </p:nvSpPr>
        <p:spPr>
          <a:xfrm>
            <a:off x="4260494" y="4028948"/>
            <a:ext cx="1826209" cy="1131062"/>
          </a:xfrm>
          <a:prstGeom prst="rect">
            <a:avLst/>
          </a:prstGeom>
          <a:solidFill>
            <a:srgbClr val="232028"/>
          </a:solidFill>
          <a:ln/>
        </p:spPr>
      </p:sp>
      <p:pic>
        <p:nvPicPr>
          <p:cNvPr id="35" name="Image 14" descr="/private/tmp/claude-501/-Users-ronnyeriksson/0feed94f-8961-4a6b-ba48-98aabd0b83f1/scratchpad/brand-wt/brand/deck/src/images/partner-adventureclub.png">    </p:cNvPr>
          <p:cNvPicPr>
            <a:picLocks noChangeAspect="1"/>
          </p:cNvPicPr>
          <p:nvPr/>
        </p:nvPicPr>
        <p:blipFill>
          <a:blip r:embed="rId15"/>
          <a:stretch>
            <a:fillRect/>
          </a:stretch>
        </p:blipFill>
        <p:spPr>
          <a:xfrm>
            <a:off x="4668821" y="4284980"/>
            <a:ext cx="1009556" cy="618998"/>
          </a:xfrm>
          <a:prstGeom prst="rect">
            <a:avLst/>
          </a:prstGeom>
        </p:spPr>
      </p:pic>
      <p:sp>
        <p:nvSpPr>
          <p:cNvPr id="36" name="Shape 19"/>
          <p:cNvSpPr/>
          <p:nvPr/>
        </p:nvSpPr>
        <p:spPr>
          <a:xfrm>
            <a:off x="6104992" y="4028948"/>
            <a:ext cx="1826209" cy="1131062"/>
          </a:xfrm>
          <a:prstGeom prst="rect">
            <a:avLst/>
          </a:prstGeom>
          <a:solidFill>
            <a:srgbClr val="232028"/>
          </a:solidFill>
          <a:ln/>
        </p:spPr>
      </p:sp>
      <p:pic>
        <p:nvPicPr>
          <p:cNvPr id="37" name="Image 15" descr="/private/tmp/claude-501/-Users-ronnyeriksson/0feed94f-8961-4a6b-ba48-98aabd0b83f1/scratchpad/brand-wt/brand/deck/src/images/partner-prodjfinland.png">    </p:cNvPr>
          <p:cNvPicPr>
            <a:picLocks noChangeAspect="1"/>
          </p:cNvPicPr>
          <p:nvPr/>
        </p:nvPicPr>
        <p:blipFill>
          <a:blip r:embed="rId16"/>
          <a:stretch>
            <a:fillRect/>
          </a:stretch>
        </p:blipFill>
        <p:spPr>
          <a:xfrm>
            <a:off x="6741758" y="4284980"/>
            <a:ext cx="552677" cy="618998"/>
          </a:xfrm>
          <a:prstGeom prst="rect">
            <a:avLst/>
          </a:prstGeom>
        </p:spPr>
      </p:pic>
      <p:sp>
        <p:nvSpPr>
          <p:cNvPr id="38" name="Shape 20"/>
          <p:cNvSpPr/>
          <p:nvPr/>
        </p:nvSpPr>
        <p:spPr>
          <a:xfrm>
            <a:off x="7949489" y="4028948"/>
            <a:ext cx="1826209" cy="1131062"/>
          </a:xfrm>
          <a:prstGeom prst="rect">
            <a:avLst/>
          </a:prstGeom>
          <a:solidFill>
            <a:srgbClr val="232028"/>
          </a:solidFill>
          <a:ln/>
        </p:spPr>
      </p:sp>
      <p:pic>
        <p:nvPicPr>
          <p:cNvPr id="39" name="Image 16" descr="/private/tmp/claude-501/-Users-ronnyeriksson/0feed94f-8961-4a6b-ba48-98aabd0b83f1/scratchpad/brand-wt/brand/deck/src/images/partner-dottir.png">    </p:cNvPr>
          <p:cNvPicPr>
            <a:picLocks noChangeAspect="1"/>
          </p:cNvPicPr>
          <p:nvPr/>
        </p:nvPicPr>
        <p:blipFill>
          <a:blip r:embed="rId17"/>
          <a:stretch>
            <a:fillRect/>
          </a:stretch>
        </p:blipFill>
        <p:spPr>
          <a:xfrm>
            <a:off x="8608362" y="4284980"/>
            <a:ext cx="508463" cy="618998"/>
          </a:xfrm>
          <a:prstGeom prst="rect">
            <a:avLst/>
          </a:prstGeom>
        </p:spPr>
      </p:pic>
      <p:sp>
        <p:nvSpPr>
          <p:cNvPr id="40" name="Shape 21"/>
          <p:cNvSpPr/>
          <p:nvPr/>
        </p:nvSpPr>
        <p:spPr>
          <a:xfrm>
            <a:off x="9793986" y="4028948"/>
            <a:ext cx="1826209" cy="1131062"/>
          </a:xfrm>
          <a:prstGeom prst="rect">
            <a:avLst/>
          </a:prstGeom>
          <a:solidFill>
            <a:srgbClr val="232028"/>
          </a:solidFill>
          <a:ln/>
        </p:spPr>
      </p:sp>
      <p:pic>
        <p:nvPicPr>
          <p:cNvPr id="41" name="Image 17" descr="/private/tmp/claude-501/-Users-ronnyeriksson/0feed94f-8961-4a6b-ba48-98aabd0b83f1/scratchpad/brand-wt/brand/deck/src/images/partner-liwlig.png">    </p:cNvPr>
          <p:cNvPicPr>
            <a:picLocks noChangeAspect="1"/>
          </p:cNvPicPr>
          <p:nvPr/>
        </p:nvPicPr>
        <p:blipFill>
          <a:blip r:embed="rId18"/>
          <a:stretch>
            <a:fillRect/>
          </a:stretch>
        </p:blipFill>
        <p:spPr>
          <a:xfrm>
            <a:off x="10375485" y="4284980"/>
            <a:ext cx="663212" cy="618998"/>
          </a:xfrm>
          <a:prstGeom prst="rect">
            <a:avLst/>
          </a:prstGeom>
        </p:spPr>
      </p:pic>
      <p:sp>
        <p:nvSpPr>
          <p:cNvPr id="42" name="Shape 22"/>
          <p:cNvSpPr/>
          <p:nvPr/>
        </p:nvSpPr>
        <p:spPr>
          <a:xfrm>
            <a:off x="571500" y="5178298"/>
            <a:ext cx="1826209" cy="1131062"/>
          </a:xfrm>
          <a:prstGeom prst="rect">
            <a:avLst/>
          </a:prstGeom>
          <a:solidFill>
            <a:srgbClr val="232028"/>
          </a:solidFill>
          <a:ln/>
        </p:spPr>
      </p:sp>
      <p:pic>
        <p:nvPicPr>
          <p:cNvPr id="43" name="Image 18" descr="/private/tmp/claude-501/-Users-ronnyeriksson/0feed94f-8961-4a6b-ba48-98aabd0b83f1/scratchpad/brand-wt/brand/deck/src/images/partner-latorrefazione.png">    </p:cNvPr>
          <p:cNvPicPr>
            <a:picLocks noChangeAspect="1"/>
          </p:cNvPicPr>
          <p:nvPr/>
        </p:nvPicPr>
        <p:blipFill>
          <a:blip r:embed="rId19"/>
          <a:stretch>
            <a:fillRect/>
          </a:stretch>
        </p:blipFill>
        <p:spPr>
          <a:xfrm>
            <a:off x="884029" y="5434330"/>
            <a:ext cx="1201151" cy="618998"/>
          </a:xfrm>
          <a:prstGeom prst="rect">
            <a:avLst/>
          </a:prstGeom>
        </p:spPr>
      </p:pic>
      <p:sp>
        <p:nvSpPr>
          <p:cNvPr id="44" name="Shape 23"/>
          <p:cNvSpPr/>
          <p:nvPr/>
        </p:nvSpPr>
        <p:spPr>
          <a:xfrm>
            <a:off x="2415997" y="5178298"/>
            <a:ext cx="1826209" cy="1131062"/>
          </a:xfrm>
          <a:prstGeom prst="rect">
            <a:avLst/>
          </a:prstGeom>
          <a:solidFill>
            <a:srgbClr val="232028"/>
          </a:solidFill>
          <a:ln/>
        </p:spPr>
      </p:sp>
      <p:pic>
        <p:nvPicPr>
          <p:cNvPr id="45" name="Image 19" descr="/private/tmp/claude-501/-Users-ronnyeriksson/0feed94f-8961-4a6b-ba48-98aabd0b83f1/scratchpad/brand-wt/brand/deck/src/images/partner-uneton.png">    </p:cNvPr>
          <p:cNvPicPr>
            <a:picLocks noChangeAspect="1"/>
          </p:cNvPicPr>
          <p:nvPr/>
        </p:nvPicPr>
        <p:blipFill>
          <a:blip r:embed="rId20"/>
          <a:stretch>
            <a:fillRect/>
          </a:stretch>
        </p:blipFill>
        <p:spPr>
          <a:xfrm>
            <a:off x="2931175" y="5434330"/>
            <a:ext cx="795855" cy="618998"/>
          </a:xfrm>
          <a:prstGeom prst="rect">
            <a:avLst/>
          </a:prstGeom>
        </p:spPr>
      </p:pic>
      <p:sp>
        <p:nvSpPr>
          <p:cNvPr id="46" name="Shape 24"/>
          <p:cNvSpPr/>
          <p:nvPr/>
        </p:nvSpPr>
        <p:spPr>
          <a:xfrm>
            <a:off x="4260494" y="5178298"/>
            <a:ext cx="1826209" cy="1131062"/>
          </a:xfrm>
          <a:prstGeom prst="rect">
            <a:avLst/>
          </a:prstGeom>
          <a:solidFill>
            <a:srgbClr val="232028"/>
          </a:solidFill>
          <a:ln/>
        </p:spPr>
      </p:sp>
      <p:pic>
        <p:nvPicPr>
          <p:cNvPr id="47" name="Image 20" descr="/private/tmp/claude-501/-Users-ronnyeriksson/0feed94f-8961-4a6b-ba48-98aabd0b83f1/scratchpad/brand-wt/brand/deck/src/images/partner-sanfrancisco.png">    </p:cNvPr>
          <p:cNvPicPr>
            <a:picLocks noChangeAspect="1"/>
          </p:cNvPicPr>
          <p:nvPr/>
        </p:nvPicPr>
        <p:blipFill>
          <a:blip r:embed="rId21"/>
          <a:stretch>
            <a:fillRect/>
          </a:stretch>
        </p:blipFill>
        <p:spPr>
          <a:xfrm>
            <a:off x="4819886" y="5434330"/>
            <a:ext cx="707426" cy="618998"/>
          </a:xfrm>
          <a:prstGeom prst="rect">
            <a:avLst/>
          </a:prstGeom>
        </p:spPr>
      </p:pic>
      <p:sp>
        <p:nvSpPr>
          <p:cNvPr id="48" name="Shape 25"/>
          <p:cNvSpPr/>
          <p:nvPr/>
        </p:nvSpPr>
        <p:spPr>
          <a:xfrm>
            <a:off x="6104992" y="5178298"/>
            <a:ext cx="1826209" cy="1131062"/>
          </a:xfrm>
          <a:prstGeom prst="rect">
            <a:avLst/>
          </a:prstGeom>
          <a:solidFill>
            <a:srgbClr val="232028"/>
          </a:solidFill>
          <a:ln/>
        </p:spPr>
      </p:sp>
      <p:pic>
        <p:nvPicPr>
          <p:cNvPr id="49" name="Image 21" descr="/private/tmp/claude-501/-Users-ronnyeriksson/0feed94f-8961-4a6b-ba48-98aabd0b83f1/scratchpad/brand-wt/brand/deck/src/images/partner-tresmeder.png">    </p:cNvPr>
          <p:cNvPicPr>
            <a:picLocks noChangeAspect="1"/>
          </p:cNvPicPr>
          <p:nvPr/>
        </p:nvPicPr>
        <p:blipFill>
          <a:blip r:embed="rId22"/>
          <a:stretch>
            <a:fillRect/>
          </a:stretch>
        </p:blipFill>
        <p:spPr>
          <a:xfrm>
            <a:off x="6653330" y="5434330"/>
            <a:ext cx="729533" cy="618998"/>
          </a:xfrm>
          <a:prstGeom prst="rect">
            <a:avLst/>
          </a:prstGeom>
        </p:spPr>
      </p:pic>
      <p:sp>
        <p:nvSpPr>
          <p:cNvPr id="50" name="Shape 26"/>
          <p:cNvSpPr/>
          <p:nvPr/>
        </p:nvSpPr>
        <p:spPr>
          <a:xfrm>
            <a:off x="7949489" y="5178298"/>
            <a:ext cx="1826209" cy="1131062"/>
          </a:xfrm>
          <a:prstGeom prst="rect">
            <a:avLst/>
          </a:prstGeom>
          <a:solidFill>
            <a:srgbClr val="232028"/>
          </a:solidFill>
          <a:ln/>
        </p:spPr>
      </p:sp>
      <p:sp>
        <p:nvSpPr>
          <p:cNvPr id="51" name="Shape 27"/>
          <p:cNvSpPr/>
          <p:nvPr/>
        </p:nvSpPr>
        <p:spPr>
          <a:xfrm>
            <a:off x="9793986" y="5178298"/>
            <a:ext cx="1826209" cy="1131062"/>
          </a:xfrm>
          <a:prstGeom prst="rect">
            <a:avLst/>
          </a:prstGeom>
          <a:solidFill>
            <a:srgbClr val="232028"/>
          </a:solidFill>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PAST SPEAKERS · ODDFERENCE 2026</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People who joined us last time.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2195109" cy="2326132"/>
          </a:xfrm>
          <a:prstGeom prst="rect">
            <a:avLst/>
          </a:prstGeom>
          <a:solidFill>
            <a:srgbClr val="232028"/>
          </a:solidFill>
          <a:ln/>
        </p:spPr>
      </p:sp>
      <p:pic>
        <p:nvPicPr>
          <p:cNvPr id="7" name="Image 0" descr="/private/tmp/claude-501/-Users-ronnyeriksson/0feed94f-8961-4a6b-ba48-98aabd0b83f1/scratchpad/brand-wt/brand/deck/src/images/speaker-sanna-kaisa-niikko.jpg">    </p:cNvPr>
          <p:cNvPicPr>
            <a:picLocks noChangeAspect="1"/>
          </p:cNvPicPr>
          <p:nvPr/>
        </p:nvPicPr>
        <p:blipFill>
          <a:blip r:embed="rId1"/>
          <a:stretch>
            <a:fillRect/>
          </a:stretch>
        </p:blipFill>
        <p:spPr>
          <a:xfrm>
            <a:off x="571500" y="1730248"/>
            <a:ext cx="2195109" cy="1425395"/>
          </a:xfrm>
          <a:prstGeom prst="rect">
            <a:avLst/>
          </a:prstGeom>
        </p:spPr>
      </p:pic>
      <p:sp>
        <p:nvSpPr>
          <p:cNvPr id="8" name="Text 5"/>
          <p:cNvSpPr txBox="1"/>
          <p:nvPr/>
        </p:nvSpPr>
        <p:spPr>
          <a:xfrm>
            <a:off x="662940"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Sanna-Kaisa Niikko</a:t>
            </a:r>
            <a:endParaRPr lang="en-US" sz="1400" dirty="0"/>
          </a:p>
        </p:txBody>
      </p:sp>
      <p:sp>
        <p:nvSpPr>
          <p:cNvPr id="9" name="Text 6"/>
          <p:cNvSpPr txBox="1"/>
          <p:nvPr/>
        </p:nvSpPr>
        <p:spPr>
          <a:xfrm>
            <a:off x="662940"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CMO — Marimekko</a:t>
            </a:r>
            <a:endParaRPr lang="en-US" sz="1400" dirty="0"/>
          </a:p>
        </p:txBody>
      </p:sp>
      <p:sp>
        <p:nvSpPr>
          <p:cNvPr id="10" name="Shape 7"/>
          <p:cNvSpPr/>
          <p:nvPr/>
        </p:nvSpPr>
        <p:spPr>
          <a:xfrm>
            <a:off x="2784897" y="1730248"/>
            <a:ext cx="2195109" cy="2326132"/>
          </a:xfrm>
          <a:prstGeom prst="rect">
            <a:avLst/>
          </a:prstGeom>
          <a:solidFill>
            <a:srgbClr val="232028"/>
          </a:solidFill>
          <a:ln/>
        </p:spPr>
      </p:sp>
      <p:pic>
        <p:nvPicPr>
          <p:cNvPr id="11" name="Image 1" descr="/private/tmp/claude-501/-Users-ronnyeriksson/0feed94f-8961-4a6b-ba48-98aabd0b83f1/scratchpad/brand-wt/brand/deck/src/images/speaker-siamak-naghian.jpg">    </p:cNvPr>
          <p:cNvPicPr>
            <a:picLocks noChangeAspect="1"/>
          </p:cNvPicPr>
          <p:nvPr/>
        </p:nvPicPr>
        <p:blipFill>
          <a:blip r:embed="rId2"/>
          <a:stretch>
            <a:fillRect/>
          </a:stretch>
        </p:blipFill>
        <p:spPr>
          <a:xfrm>
            <a:off x="2784897" y="1730248"/>
            <a:ext cx="2195109" cy="1425395"/>
          </a:xfrm>
          <a:prstGeom prst="rect">
            <a:avLst/>
          </a:prstGeom>
        </p:spPr>
      </p:pic>
      <p:sp>
        <p:nvSpPr>
          <p:cNvPr id="12" name="Text 8"/>
          <p:cNvSpPr txBox="1"/>
          <p:nvPr/>
        </p:nvSpPr>
        <p:spPr>
          <a:xfrm>
            <a:off x="2876337"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Siamäk Naghian</a:t>
            </a:r>
            <a:endParaRPr lang="en-US" sz="1400" dirty="0"/>
          </a:p>
        </p:txBody>
      </p:sp>
      <p:sp>
        <p:nvSpPr>
          <p:cNvPr id="13" name="Text 9"/>
          <p:cNvSpPr txBox="1"/>
          <p:nvPr/>
        </p:nvSpPr>
        <p:spPr>
          <a:xfrm>
            <a:off x="2876337"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CEO — Genelec</a:t>
            </a:r>
            <a:endParaRPr lang="en-US" sz="1400" dirty="0"/>
          </a:p>
        </p:txBody>
      </p:sp>
      <p:sp>
        <p:nvSpPr>
          <p:cNvPr id="14" name="Shape 10"/>
          <p:cNvSpPr/>
          <p:nvPr/>
        </p:nvSpPr>
        <p:spPr>
          <a:xfrm>
            <a:off x="4998293" y="1730248"/>
            <a:ext cx="2195109" cy="2326132"/>
          </a:xfrm>
          <a:prstGeom prst="rect">
            <a:avLst/>
          </a:prstGeom>
          <a:solidFill>
            <a:srgbClr val="232028"/>
          </a:solidFill>
          <a:ln/>
        </p:spPr>
      </p:sp>
      <p:pic>
        <p:nvPicPr>
          <p:cNvPr id="15" name="Image 2" descr="/private/tmp/claude-501/-Users-ronnyeriksson/0feed94f-8961-4a6b-ba48-98aabd0b83f1/scratchpad/brand-wt/brand/deck/src/images/speaker-ashley-jex-wagner.jpg">    </p:cNvPr>
          <p:cNvPicPr>
            <a:picLocks noChangeAspect="1"/>
          </p:cNvPicPr>
          <p:nvPr/>
        </p:nvPicPr>
        <p:blipFill>
          <a:blip r:embed="rId3"/>
          <a:stretch>
            <a:fillRect/>
          </a:stretch>
        </p:blipFill>
        <p:spPr>
          <a:xfrm>
            <a:off x="4998293" y="1730248"/>
            <a:ext cx="2195109" cy="1425395"/>
          </a:xfrm>
          <a:prstGeom prst="rect">
            <a:avLst/>
          </a:prstGeom>
        </p:spPr>
      </p:pic>
      <p:sp>
        <p:nvSpPr>
          <p:cNvPr id="16" name="Text 11"/>
          <p:cNvSpPr txBox="1"/>
          <p:nvPr/>
        </p:nvSpPr>
        <p:spPr>
          <a:xfrm>
            <a:off x="5089733"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Ashley Jex Wagner</a:t>
            </a:r>
            <a:endParaRPr lang="en-US" sz="1400" dirty="0"/>
          </a:p>
        </p:txBody>
      </p:sp>
      <p:sp>
        <p:nvSpPr>
          <p:cNvPr id="17" name="Text 12"/>
          <p:cNvSpPr txBox="1"/>
          <p:nvPr/>
        </p:nvSpPr>
        <p:spPr>
          <a:xfrm>
            <a:off x="5089733"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Head of Live Experiences — Supercell</a:t>
            </a:r>
            <a:endParaRPr lang="en-US" sz="1400" dirty="0"/>
          </a:p>
        </p:txBody>
      </p:sp>
      <p:sp>
        <p:nvSpPr>
          <p:cNvPr id="18" name="Shape 13"/>
          <p:cNvSpPr/>
          <p:nvPr/>
        </p:nvSpPr>
        <p:spPr>
          <a:xfrm>
            <a:off x="7211690" y="1730248"/>
            <a:ext cx="2195109" cy="2326132"/>
          </a:xfrm>
          <a:prstGeom prst="rect">
            <a:avLst/>
          </a:prstGeom>
          <a:solidFill>
            <a:srgbClr val="232028"/>
          </a:solidFill>
          <a:ln/>
        </p:spPr>
      </p:sp>
      <p:pic>
        <p:nvPicPr>
          <p:cNvPr id="19" name="Image 3" descr="/private/tmp/claude-501/-Users-ronnyeriksson/0feed94f-8961-4a6b-ba48-98aabd0b83f1/scratchpad/brand-wt/brand/deck/src/images/speaker-atte-jaaskelainen.jpg">    </p:cNvPr>
          <p:cNvPicPr>
            <a:picLocks noChangeAspect="1"/>
          </p:cNvPicPr>
          <p:nvPr/>
        </p:nvPicPr>
        <p:blipFill>
          <a:blip r:embed="rId4"/>
          <a:stretch>
            <a:fillRect/>
          </a:stretch>
        </p:blipFill>
        <p:spPr>
          <a:xfrm>
            <a:off x="7211690" y="1730248"/>
            <a:ext cx="2195109" cy="1425395"/>
          </a:xfrm>
          <a:prstGeom prst="rect">
            <a:avLst/>
          </a:prstGeom>
        </p:spPr>
      </p:pic>
      <p:sp>
        <p:nvSpPr>
          <p:cNvPr id="20" name="Text 14"/>
          <p:cNvSpPr txBox="1"/>
          <p:nvPr/>
        </p:nvSpPr>
        <p:spPr>
          <a:xfrm>
            <a:off x="7303130"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Atte Jääskeläinen</a:t>
            </a:r>
            <a:endParaRPr lang="en-US" sz="1400" dirty="0"/>
          </a:p>
        </p:txBody>
      </p:sp>
      <p:sp>
        <p:nvSpPr>
          <p:cNvPr id="21" name="Text 15"/>
          <p:cNvSpPr txBox="1"/>
          <p:nvPr/>
        </p:nvSpPr>
        <p:spPr>
          <a:xfrm>
            <a:off x="7303130"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President — Sitra</a:t>
            </a:r>
            <a:endParaRPr lang="en-US" sz="1400" dirty="0"/>
          </a:p>
        </p:txBody>
      </p:sp>
      <p:sp>
        <p:nvSpPr>
          <p:cNvPr id="22" name="Shape 16"/>
          <p:cNvSpPr/>
          <p:nvPr/>
        </p:nvSpPr>
        <p:spPr>
          <a:xfrm>
            <a:off x="9425087" y="1730248"/>
            <a:ext cx="2195109" cy="2326132"/>
          </a:xfrm>
          <a:prstGeom prst="rect">
            <a:avLst/>
          </a:prstGeom>
          <a:solidFill>
            <a:srgbClr val="232028"/>
          </a:solidFill>
          <a:ln/>
        </p:spPr>
      </p:sp>
      <p:pic>
        <p:nvPicPr>
          <p:cNvPr id="23" name="Image 4" descr="/private/tmp/claude-501/-Users-ronnyeriksson/0feed94f-8961-4a6b-ba48-98aabd0b83f1/scratchpad/brand-wt/brand/deck/src/images/speaker-perttu-polonen.jpg">    </p:cNvPr>
          <p:cNvPicPr>
            <a:picLocks noChangeAspect="1"/>
          </p:cNvPicPr>
          <p:nvPr/>
        </p:nvPicPr>
        <p:blipFill>
          <a:blip r:embed="rId5"/>
          <a:stretch>
            <a:fillRect/>
          </a:stretch>
        </p:blipFill>
        <p:spPr>
          <a:xfrm>
            <a:off x="9425087" y="1730248"/>
            <a:ext cx="2195109" cy="1425395"/>
          </a:xfrm>
          <a:prstGeom prst="rect">
            <a:avLst/>
          </a:prstGeom>
        </p:spPr>
      </p:pic>
      <p:sp>
        <p:nvSpPr>
          <p:cNvPr id="24" name="Text 17"/>
          <p:cNvSpPr txBox="1"/>
          <p:nvPr/>
        </p:nvSpPr>
        <p:spPr>
          <a:xfrm>
            <a:off x="9516527"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Perttu Pölönen</a:t>
            </a:r>
            <a:endParaRPr lang="en-US" sz="1400" dirty="0"/>
          </a:p>
        </p:txBody>
      </p:sp>
      <p:sp>
        <p:nvSpPr>
          <p:cNvPr id="25" name="Text 18"/>
          <p:cNvSpPr txBox="1"/>
          <p:nvPr/>
        </p:nvSpPr>
        <p:spPr>
          <a:xfrm>
            <a:off x="9516527"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Futurist, Inventor &amp; Author</a:t>
            </a:r>
            <a:endParaRPr lang="en-US" sz="1400" dirty="0"/>
          </a:p>
        </p:txBody>
      </p:sp>
      <p:sp>
        <p:nvSpPr>
          <p:cNvPr id="26" name="Shape 19"/>
          <p:cNvSpPr/>
          <p:nvPr/>
        </p:nvSpPr>
        <p:spPr>
          <a:xfrm>
            <a:off x="571500" y="4074668"/>
            <a:ext cx="2195109" cy="2326132"/>
          </a:xfrm>
          <a:prstGeom prst="rect">
            <a:avLst/>
          </a:prstGeom>
          <a:solidFill>
            <a:srgbClr val="232028"/>
          </a:solidFill>
          <a:ln/>
        </p:spPr>
      </p:sp>
      <p:pic>
        <p:nvPicPr>
          <p:cNvPr id="27" name="Image 5" descr="/private/tmp/claude-501/-Users-ronnyeriksson/0feed94f-8961-4a6b-ba48-98aabd0b83f1/scratchpad/brand-wt/brand/deck/src/images/speaker-galit-ariel.jpg">    </p:cNvPr>
          <p:cNvPicPr>
            <a:picLocks noChangeAspect="1"/>
          </p:cNvPicPr>
          <p:nvPr/>
        </p:nvPicPr>
        <p:blipFill>
          <a:blip r:embed="rId6"/>
          <a:stretch>
            <a:fillRect/>
          </a:stretch>
        </p:blipFill>
        <p:spPr>
          <a:xfrm>
            <a:off x="571500" y="4074668"/>
            <a:ext cx="2195109" cy="1425395"/>
          </a:xfrm>
          <a:prstGeom prst="rect">
            <a:avLst/>
          </a:prstGeom>
        </p:spPr>
      </p:pic>
      <p:sp>
        <p:nvSpPr>
          <p:cNvPr id="28" name="Text 20"/>
          <p:cNvSpPr txBox="1"/>
          <p:nvPr/>
        </p:nvSpPr>
        <p:spPr>
          <a:xfrm>
            <a:off x="662940"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Galit Ariel</a:t>
            </a:r>
            <a:endParaRPr lang="en-US" sz="1400" dirty="0"/>
          </a:p>
        </p:txBody>
      </p:sp>
      <p:sp>
        <p:nvSpPr>
          <p:cNvPr id="29" name="Text 21"/>
          <p:cNvSpPr txBox="1"/>
          <p:nvPr/>
        </p:nvSpPr>
        <p:spPr>
          <a:xfrm>
            <a:off x="662940"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Techno-Futurist &amp; Author</a:t>
            </a:r>
            <a:endParaRPr lang="en-US" sz="1400" dirty="0"/>
          </a:p>
        </p:txBody>
      </p:sp>
      <p:sp>
        <p:nvSpPr>
          <p:cNvPr id="30" name="Shape 22"/>
          <p:cNvSpPr/>
          <p:nvPr/>
        </p:nvSpPr>
        <p:spPr>
          <a:xfrm>
            <a:off x="2784897" y="4074668"/>
            <a:ext cx="2195109" cy="2326132"/>
          </a:xfrm>
          <a:prstGeom prst="rect">
            <a:avLst/>
          </a:prstGeom>
          <a:solidFill>
            <a:srgbClr val="232028"/>
          </a:solidFill>
          <a:ln/>
        </p:spPr>
      </p:sp>
      <p:pic>
        <p:nvPicPr>
          <p:cNvPr id="31" name="Image 6" descr="/private/tmp/claude-501/-Users-ronnyeriksson/0feed94f-8961-4a6b-ba48-98aabd0b83f1/scratchpad/brand-wt/brand/deck/src/images/speaker-alf-rehn.jpg">    </p:cNvPr>
          <p:cNvPicPr>
            <a:picLocks noChangeAspect="1"/>
          </p:cNvPicPr>
          <p:nvPr/>
        </p:nvPicPr>
        <p:blipFill>
          <a:blip r:embed="rId7"/>
          <a:stretch>
            <a:fillRect/>
          </a:stretch>
        </p:blipFill>
        <p:spPr>
          <a:xfrm>
            <a:off x="2784897" y="4074668"/>
            <a:ext cx="2195109" cy="1425395"/>
          </a:xfrm>
          <a:prstGeom prst="rect">
            <a:avLst/>
          </a:prstGeom>
        </p:spPr>
      </p:pic>
      <p:sp>
        <p:nvSpPr>
          <p:cNvPr id="32" name="Text 23"/>
          <p:cNvSpPr txBox="1"/>
          <p:nvPr/>
        </p:nvSpPr>
        <p:spPr>
          <a:xfrm>
            <a:off x="2876337"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Alf Rehn</a:t>
            </a:r>
            <a:endParaRPr lang="en-US" sz="1400" dirty="0"/>
          </a:p>
        </p:txBody>
      </p:sp>
      <p:sp>
        <p:nvSpPr>
          <p:cNvPr id="33" name="Text 24"/>
          <p:cNvSpPr txBox="1"/>
          <p:nvPr/>
        </p:nvSpPr>
        <p:spPr>
          <a:xfrm>
            <a:off x="2876337"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Professor of Innovation &amp; Management</a:t>
            </a:r>
            <a:endParaRPr lang="en-US" sz="1400" dirty="0"/>
          </a:p>
        </p:txBody>
      </p:sp>
      <p:sp>
        <p:nvSpPr>
          <p:cNvPr id="34" name="Shape 25"/>
          <p:cNvSpPr/>
          <p:nvPr/>
        </p:nvSpPr>
        <p:spPr>
          <a:xfrm>
            <a:off x="4998293" y="4074668"/>
            <a:ext cx="2195109" cy="2326132"/>
          </a:xfrm>
          <a:prstGeom prst="rect">
            <a:avLst/>
          </a:prstGeom>
          <a:solidFill>
            <a:srgbClr val="232028"/>
          </a:solidFill>
          <a:ln/>
        </p:spPr>
      </p:sp>
      <p:pic>
        <p:nvPicPr>
          <p:cNvPr id="35" name="Image 7" descr="/private/tmp/claude-501/-Users-ronnyeriksson/0feed94f-8961-4a6b-ba48-98aabd0b83f1/scratchpad/brand-wt/brand/deck/src/images/speaker-rolf-ekroth.jpg">    </p:cNvPr>
          <p:cNvPicPr>
            <a:picLocks noChangeAspect="1"/>
          </p:cNvPicPr>
          <p:nvPr/>
        </p:nvPicPr>
        <p:blipFill>
          <a:blip r:embed="rId8"/>
          <a:stretch>
            <a:fillRect/>
          </a:stretch>
        </p:blipFill>
        <p:spPr>
          <a:xfrm>
            <a:off x="4998293" y="4074668"/>
            <a:ext cx="2195109" cy="1425395"/>
          </a:xfrm>
          <a:prstGeom prst="rect">
            <a:avLst/>
          </a:prstGeom>
        </p:spPr>
      </p:pic>
      <p:sp>
        <p:nvSpPr>
          <p:cNvPr id="36" name="Text 26"/>
          <p:cNvSpPr txBox="1"/>
          <p:nvPr/>
        </p:nvSpPr>
        <p:spPr>
          <a:xfrm>
            <a:off x="5089733"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Rolf Ekroth</a:t>
            </a:r>
            <a:endParaRPr lang="en-US" sz="1400" dirty="0"/>
          </a:p>
        </p:txBody>
      </p:sp>
      <p:sp>
        <p:nvSpPr>
          <p:cNvPr id="37" name="Text 27"/>
          <p:cNvSpPr txBox="1"/>
          <p:nvPr/>
        </p:nvSpPr>
        <p:spPr>
          <a:xfrm>
            <a:off x="5089733"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Fashion Designer</a:t>
            </a:r>
            <a:endParaRPr lang="en-US" sz="1400" dirty="0"/>
          </a:p>
        </p:txBody>
      </p:sp>
      <p:sp>
        <p:nvSpPr>
          <p:cNvPr id="38" name="Shape 28"/>
          <p:cNvSpPr/>
          <p:nvPr/>
        </p:nvSpPr>
        <p:spPr>
          <a:xfrm>
            <a:off x="7211690" y="4074668"/>
            <a:ext cx="2195109" cy="2326132"/>
          </a:xfrm>
          <a:prstGeom prst="rect">
            <a:avLst/>
          </a:prstGeom>
          <a:solidFill>
            <a:srgbClr val="232028"/>
          </a:solidFill>
          <a:ln/>
        </p:spPr>
      </p:sp>
      <p:pic>
        <p:nvPicPr>
          <p:cNvPr id="39" name="Image 8" descr="/private/tmp/claude-501/-Users-ronnyeriksson/0feed94f-8961-4a6b-ba48-98aabd0b83f1/scratchpad/brand-wt/brand/deck/src/images/speaker-samppa-lappalainen.jpg">    </p:cNvPr>
          <p:cNvPicPr>
            <a:picLocks noChangeAspect="1"/>
          </p:cNvPicPr>
          <p:nvPr/>
        </p:nvPicPr>
        <p:blipFill>
          <a:blip r:embed="rId9"/>
          <a:stretch>
            <a:fillRect/>
          </a:stretch>
        </p:blipFill>
        <p:spPr>
          <a:xfrm>
            <a:off x="7211690" y="4074668"/>
            <a:ext cx="2195109" cy="1425395"/>
          </a:xfrm>
          <a:prstGeom prst="rect">
            <a:avLst/>
          </a:prstGeom>
        </p:spPr>
      </p:pic>
      <p:sp>
        <p:nvSpPr>
          <p:cNvPr id="40" name="Text 29"/>
          <p:cNvSpPr txBox="1"/>
          <p:nvPr/>
        </p:nvSpPr>
        <p:spPr>
          <a:xfrm>
            <a:off x="7303130"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Samppa Lappalainen</a:t>
            </a:r>
            <a:endParaRPr lang="en-US" sz="1400" dirty="0"/>
          </a:p>
        </p:txBody>
      </p:sp>
      <p:sp>
        <p:nvSpPr>
          <p:cNvPr id="41" name="Text 30"/>
          <p:cNvSpPr txBox="1"/>
          <p:nvPr/>
        </p:nvSpPr>
        <p:spPr>
          <a:xfrm>
            <a:off x="7303130"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Architect &amp; Entrepreneur</a:t>
            </a:r>
            <a:endParaRPr lang="en-US" sz="1400" dirty="0"/>
          </a:p>
        </p:txBody>
      </p:sp>
      <p:sp>
        <p:nvSpPr>
          <p:cNvPr id="42" name="Shape 31"/>
          <p:cNvSpPr/>
          <p:nvPr/>
        </p:nvSpPr>
        <p:spPr>
          <a:xfrm>
            <a:off x="9425087" y="4074668"/>
            <a:ext cx="2195109" cy="2326132"/>
          </a:xfrm>
          <a:prstGeom prst="rect">
            <a:avLst/>
          </a:prstGeom>
          <a:solidFill>
            <a:srgbClr val="232028"/>
          </a:solidFill>
          <a:ln/>
        </p:spPr>
      </p:sp>
      <p:pic>
        <p:nvPicPr>
          <p:cNvPr id="43" name="Image 9" descr="/private/tmp/claude-501/-Users-ronnyeriksson/0feed94f-8961-4a6b-ba48-98aabd0b83f1/scratchpad/brand-wt/brand/deck/src/images/speaker-anna-brchisky.jpg">    </p:cNvPr>
          <p:cNvPicPr>
            <a:picLocks noChangeAspect="1"/>
          </p:cNvPicPr>
          <p:nvPr/>
        </p:nvPicPr>
        <p:blipFill>
          <a:blip r:embed="rId10"/>
          <a:stretch>
            <a:fillRect/>
          </a:stretch>
        </p:blipFill>
        <p:spPr>
          <a:xfrm>
            <a:off x="9425087" y="4074668"/>
            <a:ext cx="2195109" cy="1425395"/>
          </a:xfrm>
          <a:prstGeom prst="rect">
            <a:avLst/>
          </a:prstGeom>
        </p:spPr>
      </p:pic>
      <p:sp>
        <p:nvSpPr>
          <p:cNvPr id="44" name="Text 32"/>
          <p:cNvSpPr txBox="1"/>
          <p:nvPr/>
        </p:nvSpPr>
        <p:spPr>
          <a:xfrm>
            <a:off x="9516527"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Anna Brchisky</a:t>
            </a:r>
            <a:endParaRPr lang="en-US" sz="1400" dirty="0"/>
          </a:p>
        </p:txBody>
      </p:sp>
      <p:sp>
        <p:nvSpPr>
          <p:cNvPr id="45" name="Text 33"/>
          <p:cNvSpPr txBox="1"/>
          <p:nvPr/>
        </p:nvSpPr>
        <p:spPr>
          <a:xfrm>
            <a:off x="9516527"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CEO — Bamla</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SESSION HIGHLIGHTS · ODDFERENCE 2026</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What was actually on stage.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Text 4"/>
          <p:cNvSpPr txBox="1"/>
          <p:nvPr/>
        </p:nvSpPr>
        <p:spPr>
          <a:xfrm>
            <a:off x="571500" y="1986280"/>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From Products to Worlds: Who Wins in the Experience Economy?</a:t>
            </a:r>
            <a:endParaRPr lang="en-US" sz="1800" dirty="0"/>
          </a:p>
        </p:txBody>
      </p:sp>
      <p:sp>
        <p:nvSpPr>
          <p:cNvPr id="7" name="Text 5"/>
          <p:cNvSpPr txBox="1"/>
          <p:nvPr/>
        </p:nvSpPr>
        <p:spPr>
          <a:xfrm>
            <a:off x="8089697" y="1967992"/>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8" name="Text 6"/>
          <p:cNvSpPr txBox="1"/>
          <p:nvPr/>
        </p:nvSpPr>
        <p:spPr>
          <a:xfrm>
            <a:off x="8089697" y="2205736"/>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Ashley Jex Wagner, Marley Prudeaux &amp; Miika Salmi Lipiäinen</a:t>
            </a:r>
            <a:endParaRPr lang="en-US" sz="1400" dirty="0"/>
          </a:p>
        </p:txBody>
      </p:sp>
      <p:sp>
        <p:nvSpPr>
          <p:cNvPr id="9" name="Shape 7"/>
          <p:cNvSpPr/>
          <p:nvPr/>
        </p:nvSpPr>
        <p:spPr>
          <a:xfrm>
            <a:off x="571500" y="2708250"/>
            <a:ext cx="11048695" cy="0"/>
          </a:xfrm>
          <a:prstGeom prst="line">
            <a:avLst/>
          </a:prstGeom>
          <a:noFill/>
          <a:ln w="9525">
            <a:solidFill>
              <a:srgbClr val="272324"/>
            </a:solidFill>
            <a:prstDash val="solid"/>
          </a:ln>
        </p:spPr>
      </p:sp>
      <p:sp>
        <p:nvSpPr>
          <p:cNvPr id="10" name="Text 8"/>
          <p:cNvSpPr txBox="1"/>
          <p:nvPr/>
        </p:nvSpPr>
        <p:spPr>
          <a:xfrm>
            <a:off x="571500" y="2909418"/>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Leading Organizational Creativity — How To Make It or Break It</a:t>
            </a:r>
            <a:endParaRPr lang="en-US" sz="1800" dirty="0"/>
          </a:p>
        </p:txBody>
      </p:sp>
      <p:sp>
        <p:nvSpPr>
          <p:cNvPr id="11" name="Text 9"/>
          <p:cNvSpPr txBox="1"/>
          <p:nvPr/>
        </p:nvSpPr>
        <p:spPr>
          <a:xfrm>
            <a:off x="8089697" y="2891130"/>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12" name="Text 10"/>
          <p:cNvSpPr txBox="1"/>
          <p:nvPr/>
        </p:nvSpPr>
        <p:spPr>
          <a:xfrm>
            <a:off x="8089697" y="3128874"/>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Siamäk Naghian, Aino Ahlnäs, Timo Karanko &amp; Kimmo Timonen</a:t>
            </a:r>
            <a:endParaRPr lang="en-US" sz="1400" dirty="0"/>
          </a:p>
        </p:txBody>
      </p:sp>
      <p:sp>
        <p:nvSpPr>
          <p:cNvPr id="13" name="Shape 11"/>
          <p:cNvSpPr/>
          <p:nvPr/>
        </p:nvSpPr>
        <p:spPr>
          <a:xfrm>
            <a:off x="571500" y="3631387"/>
            <a:ext cx="11048695" cy="0"/>
          </a:xfrm>
          <a:prstGeom prst="line">
            <a:avLst/>
          </a:prstGeom>
          <a:noFill/>
          <a:ln w="9525">
            <a:solidFill>
              <a:srgbClr val="272324"/>
            </a:solidFill>
            <a:prstDash val="solid"/>
          </a:ln>
        </p:spPr>
      </p:sp>
      <p:sp>
        <p:nvSpPr>
          <p:cNvPr id="14" name="Text 12"/>
          <p:cNvSpPr txBox="1"/>
          <p:nvPr/>
        </p:nvSpPr>
        <p:spPr>
          <a:xfrm>
            <a:off x="571500" y="3832555"/>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What World-Class Brands Do Differently: Inside Creative Work at the Highest Level</a:t>
            </a:r>
            <a:endParaRPr lang="en-US" sz="1800" dirty="0"/>
          </a:p>
        </p:txBody>
      </p:sp>
      <p:sp>
        <p:nvSpPr>
          <p:cNvPr id="15" name="Text 13"/>
          <p:cNvSpPr txBox="1"/>
          <p:nvPr/>
        </p:nvSpPr>
        <p:spPr>
          <a:xfrm>
            <a:off x="8089697" y="3814267"/>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16" name="Text 14"/>
          <p:cNvSpPr txBox="1"/>
          <p:nvPr/>
        </p:nvSpPr>
        <p:spPr>
          <a:xfrm>
            <a:off x="8089697" y="4052011"/>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Alexander Pihlainen, Risto Lähdesmäki &amp; Kivi Sotamaa</a:t>
            </a:r>
            <a:endParaRPr lang="en-US" sz="1400" dirty="0"/>
          </a:p>
        </p:txBody>
      </p:sp>
      <p:sp>
        <p:nvSpPr>
          <p:cNvPr id="17" name="Shape 15"/>
          <p:cNvSpPr/>
          <p:nvPr/>
        </p:nvSpPr>
        <p:spPr>
          <a:xfrm>
            <a:off x="571500" y="4554525"/>
            <a:ext cx="11048695" cy="0"/>
          </a:xfrm>
          <a:prstGeom prst="line">
            <a:avLst/>
          </a:prstGeom>
          <a:noFill/>
          <a:ln w="9525">
            <a:solidFill>
              <a:srgbClr val="272324"/>
            </a:solidFill>
            <a:prstDash val="solid"/>
          </a:ln>
        </p:spPr>
      </p:sp>
      <p:sp>
        <p:nvSpPr>
          <p:cNvPr id="18" name="Text 16"/>
          <p:cNvSpPr txBox="1"/>
          <p:nvPr/>
        </p:nvSpPr>
        <p:spPr>
          <a:xfrm>
            <a:off x="571500" y="4755693"/>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New Media in the Attention Economy — What Has Changed?</a:t>
            </a:r>
            <a:endParaRPr lang="en-US" sz="1800" dirty="0"/>
          </a:p>
        </p:txBody>
      </p:sp>
      <p:sp>
        <p:nvSpPr>
          <p:cNvPr id="19" name="Text 17"/>
          <p:cNvSpPr txBox="1"/>
          <p:nvPr/>
        </p:nvSpPr>
        <p:spPr>
          <a:xfrm>
            <a:off x="8089697" y="4737405"/>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20" name="Text 18"/>
          <p:cNvSpPr txBox="1"/>
          <p:nvPr/>
        </p:nvSpPr>
        <p:spPr>
          <a:xfrm>
            <a:off x="8089697" y="4975149"/>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Anna Brchisky, Klaus Hietala &amp; Olli Seuri</a:t>
            </a:r>
            <a:endParaRPr lang="en-US" sz="1400" dirty="0"/>
          </a:p>
        </p:txBody>
      </p:sp>
      <p:sp>
        <p:nvSpPr>
          <p:cNvPr id="21" name="Shape 19"/>
          <p:cNvSpPr/>
          <p:nvPr/>
        </p:nvSpPr>
        <p:spPr>
          <a:xfrm>
            <a:off x="571500" y="5477662"/>
            <a:ext cx="11048695" cy="0"/>
          </a:xfrm>
          <a:prstGeom prst="line">
            <a:avLst/>
          </a:prstGeom>
          <a:noFill/>
          <a:ln w="9525">
            <a:solidFill>
              <a:srgbClr val="272324"/>
            </a:solidFill>
            <a:prstDash val="solid"/>
          </a:ln>
        </p:spPr>
      </p:sp>
      <p:sp>
        <p:nvSpPr>
          <p:cNvPr id="22" name="Text 20"/>
          <p:cNvSpPr txBox="1"/>
          <p:nvPr/>
        </p:nvSpPr>
        <p:spPr>
          <a:xfrm>
            <a:off x="571500" y="5678830"/>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The Art of Renewal: Rewiring Organizational Change</a:t>
            </a:r>
            <a:endParaRPr lang="en-US" sz="1800" dirty="0"/>
          </a:p>
        </p:txBody>
      </p:sp>
      <p:sp>
        <p:nvSpPr>
          <p:cNvPr id="23" name="Text 21"/>
          <p:cNvSpPr txBox="1"/>
          <p:nvPr/>
        </p:nvSpPr>
        <p:spPr>
          <a:xfrm>
            <a:off x="8089697" y="5660542"/>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24" name="Text 22"/>
          <p:cNvSpPr txBox="1"/>
          <p:nvPr/>
        </p:nvSpPr>
        <p:spPr>
          <a:xfrm>
            <a:off x="8089697" y="5898286"/>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Karoliina Jarenko, Simo Routarinne &amp; Mikko Heikinpoika</a:t>
            </a:r>
            <a:endParaRPr lang="en-US" sz="1400" dirty="0"/>
          </a:p>
        </p:txBody>
      </p:sp>
      <p:sp>
        <p:nvSpPr>
          <p:cNvPr id="25" name="Shape 23"/>
          <p:cNvSpPr/>
          <p:nvPr/>
        </p:nvSpPr>
        <p:spPr>
          <a:xfrm>
            <a:off x="571500" y="6400800"/>
            <a:ext cx="11048695" cy="0"/>
          </a:xfrm>
          <a:prstGeom prst="line">
            <a:avLst/>
          </a:prstGeom>
          <a:noFill/>
          <a:ln w="9525">
            <a:solidFill>
              <a:srgbClr val="272324"/>
            </a:solidFill>
            <a:prstDash val="solid"/>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0148"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a:t>
            </a:r>
            <a:endParaRPr lang="en-US" sz="1400" dirty="0"/>
          </a:p>
        </p:txBody>
      </p:sp>
      <p:pic>
        <p:nvPicPr>
          <p:cNvPr id="3" name="Image 0" descr="/private/tmp/claude-501/-Users-ronnyeriksson/0feed94f-8961-4a6b-ba48-98aabd0b83f1/scratchpad/brand-wt/brand/deck/src/images/case-odd-deep-space.jpg">    </p:cNvPr>
          <p:cNvPicPr>
            <a:picLocks noChangeAspect="1"/>
          </p:cNvPicPr>
          <p:nvPr/>
        </p:nvPicPr>
        <p:blipFill>
          <a:blip r:embed="rId1"/>
          <a:stretch>
            <a:fillRect/>
          </a:stretch>
        </p:blipFill>
        <p:spPr>
          <a:xfrm>
            <a:off x="0" y="0"/>
            <a:ext cx="5041819" cy="6858000"/>
          </a:xfrm>
          <a:prstGeom prst="rect">
            <a:avLst/>
          </a:prstGeom>
        </p:spPr>
      </p:pic>
      <p:sp>
        <p:nvSpPr>
          <p:cNvPr id="4" name="Text 1"/>
          <p:cNvSpPr txBox="1"/>
          <p:nvPr/>
        </p:nvSpPr>
        <p:spPr>
          <a:xfrm>
            <a:off x="6210148"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 · KAMPPI CHAPEL</a:t>
            </a:r>
            <a:endParaRPr lang="en-US" sz="1400" dirty="0"/>
          </a:p>
        </p:txBody>
      </p:sp>
      <p:sp>
        <p:nvSpPr>
          <p:cNvPr id="5" name="Text 2"/>
          <p:cNvSpPr txBox="1"/>
          <p:nvPr/>
        </p:nvSpPr>
        <p:spPr>
          <a:xfrm>
            <a:off x="6210148" y="1188720"/>
            <a:ext cx="5410048" cy="726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ODD Deep Space</a:t>
            </a:r>
            <a:endParaRPr lang="en-US" sz="4800" dirty="0"/>
          </a:p>
        </p:txBody>
      </p:sp>
      <p:sp>
        <p:nvSpPr>
          <p:cNvPr id="6" name="Text 3"/>
          <p:cNvSpPr txBox="1"/>
          <p:nvPr/>
        </p:nvSpPr>
        <p:spPr>
          <a:xfrm>
            <a:off x="6210148" y="1965960"/>
            <a:ext cx="5410048" cy="274320"/>
          </a:xfrm>
          <a:prstGeom prst="rect">
            <a:avLst/>
          </a:prstGeom>
          <a:noFill/>
          <a:ln/>
        </p:spPr>
        <p:txBody>
          <a:bodyPr wrap="square" lIns="0" tIns="0" rIns="0" bIns="0" rtlCol="0" anchor="t"/>
          <a:lstStyle/>
          <a:p>
            <a:pPr indent="0" marL="0">
              <a:lnSpc>
                <a:spcPts val="2500"/>
              </a:lnSpc>
              <a:buNone/>
            </a:pPr>
            <a:r>
              <a:rPr lang="en-US" sz="1800" dirty="0">
                <a:solidFill>
                  <a:srgbClr val="B8B4B4"/>
                </a:solidFill>
                <a:latin typeface="Gabarito" pitchFamily="34" charset="0"/>
                <a:ea typeface="Gabarito" pitchFamily="34" charset="-122"/>
                <a:cs typeface="Gabarito" pitchFamily="34" charset="-120"/>
              </a:rPr>
              <a:t>With Simo Vassinen and 13 facilitators</a:t>
            </a:r>
            <a:endParaRPr lang="en-US" sz="1800" dirty="0"/>
          </a:p>
        </p:txBody>
      </p:sp>
      <p:sp>
        <p:nvSpPr>
          <p:cNvPr id="7" name="Shape 4"/>
          <p:cNvSpPr/>
          <p:nvPr/>
        </p:nvSpPr>
        <p:spPr>
          <a:xfrm>
            <a:off x="6210148" y="2468880"/>
            <a:ext cx="5410048" cy="0"/>
          </a:xfrm>
          <a:prstGeom prst="line">
            <a:avLst/>
          </a:prstGeom>
          <a:noFill/>
          <a:ln w="9525">
            <a:solidFill>
              <a:srgbClr val="272324"/>
            </a:solidFill>
            <a:prstDash val="solid"/>
          </a:ln>
        </p:spPr>
      </p:sp>
      <p:sp>
        <p:nvSpPr>
          <p:cNvPr id="8" name="Text 5"/>
          <p:cNvSpPr txBox="1"/>
          <p:nvPr/>
        </p:nvSpPr>
        <p:spPr>
          <a:xfrm>
            <a:off x="6210148" y="2697480"/>
            <a:ext cx="5410048" cy="2948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 Deep Space transformed Kamppi Chapel into a dreamlike satellite where body, mind and urgent questions about the future came together through movement, sound and experimental formats. Across two days, visitors explored themes from work, wellbeing and money to AI, planetary limits and feminist futures, guided by artist and somatic facilitator Simo Vassinen and a diverse group of thinkers, movers and makers.</a:t>
            </a:r>
            <a:endParaRPr lang="en-US" sz="1800" dirty="0"/>
          </a:p>
        </p:txBody>
      </p:sp>
      <p:sp>
        <p:nvSpPr>
          <p:cNvPr id="10"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2451049"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pic>
        <p:nvPicPr>
          <p:cNvPr id="3" name="Image 0" descr="/private/tmp/claude-501/-Users-ronnyeriksson/0feed94f-8961-4a6b-ba48-98aabd0b83f1/scratchpad/brand-wt/brand/deck/src/images/strip-creative.jpg">    </p:cNvPr>
          <p:cNvPicPr>
            <a:picLocks noChangeAspect="1"/>
          </p:cNvPicPr>
          <p:nvPr/>
        </p:nvPicPr>
        <p:blipFill>
          <a:blip r:embed="rId1"/>
          <a:stretch>
            <a:fillRect/>
          </a:stretch>
        </p:blipFill>
        <p:spPr>
          <a:xfrm>
            <a:off x="0" y="0"/>
            <a:ext cx="2222541" cy="6858000"/>
          </a:xfrm>
          <a:prstGeom prst="rect">
            <a:avLst/>
          </a:prstGeom>
        </p:spPr>
      </p:pic>
      <p:pic>
        <p:nvPicPr>
          <p:cNvPr id="4" name="Image 1" descr="/private/tmp/claude-501/-Users-ronnyeriksson/0feed94f-8961-4a6b-ba48-98aabd0b83f1/scratchpad/brand-wt/brand/deck/src/images/strip-business.jpg">    </p:cNvPr>
          <p:cNvPicPr>
            <a:picLocks noChangeAspect="1"/>
          </p:cNvPicPr>
          <p:nvPr/>
        </p:nvPicPr>
        <p:blipFill>
          <a:blip r:embed="rId2"/>
          <a:stretch>
            <a:fillRect/>
          </a:stretch>
        </p:blipFill>
        <p:spPr>
          <a:xfrm>
            <a:off x="9969155" y="0"/>
            <a:ext cx="2222541" cy="6858000"/>
          </a:xfrm>
          <a:prstGeom prst="rect">
            <a:avLst/>
          </a:prstGeom>
        </p:spPr>
      </p:pic>
      <p:sp>
        <p:nvSpPr>
          <p:cNvPr id="5" name="Text 1"/>
          <p:cNvSpPr txBox="1"/>
          <p:nvPr/>
        </p:nvSpPr>
        <p:spPr>
          <a:xfrm>
            <a:off x="2451049" y="777240"/>
            <a:ext cx="7289597" cy="726440"/>
          </a:xfrm>
          <a:prstGeom prst="rect">
            <a:avLst/>
          </a:prstGeom>
          <a:noFill/>
          <a:ln/>
        </p:spPr>
        <p:txBody>
          <a:bodyPr wrap="square" lIns="0" tIns="0" rIns="0" bIns="0" rtlCol="0" anchor="t"/>
          <a:lstStyle/>
          <a:p>
            <a:pPr algn="ctr" indent="0" marL="0">
              <a:lnSpc>
                <a:spcPts val="2500"/>
              </a:lnSpc>
              <a:buNone/>
            </a:pPr>
            <a:r>
              <a:rPr lang="en-US" sz="1800" dirty="0">
                <a:solidFill>
                  <a:srgbClr val="B8B4B4"/>
                </a:solidFill>
                <a:latin typeface="Gabarito" pitchFamily="34" charset="0"/>
                <a:ea typeface="Gabarito" pitchFamily="34" charset="-122"/>
                <a:cs typeface="Gabarito" pitchFamily="34" charset="-120"/>
              </a:rPr>
              <a:t>ODD brings two worlds together — creative and cultural people, and businesses that want to work with them.</a:t>
            </a:r>
            <a:endParaRPr lang="en-US" sz="1800" dirty="0"/>
          </a:p>
        </p:txBody>
      </p:sp>
      <p:sp>
        <p:nvSpPr>
          <p:cNvPr id="6" name="Shape 2"/>
          <p:cNvSpPr/>
          <p:nvPr/>
        </p:nvSpPr>
        <p:spPr>
          <a:xfrm>
            <a:off x="6095848" y="1463040"/>
            <a:ext cx="0" cy="4846320"/>
          </a:xfrm>
          <a:prstGeom prst="line">
            <a:avLst/>
          </a:prstGeom>
          <a:noFill/>
          <a:ln w="9525">
            <a:solidFill>
              <a:srgbClr val="272324"/>
            </a:solidFill>
            <a:prstDash val="solid"/>
          </a:ln>
        </p:spPr>
      </p:sp>
      <p:sp>
        <p:nvSpPr>
          <p:cNvPr id="7" name="Text 3"/>
          <p:cNvSpPr txBox="1"/>
          <p:nvPr/>
        </p:nvSpPr>
        <p:spPr>
          <a:xfrm>
            <a:off x="2451049" y="1600200"/>
            <a:ext cx="3274466"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AE6855"/>
                </a:solidFill>
                <a:latin typeface="Gabarito SemiBold" pitchFamily="34" charset="0"/>
                <a:ea typeface="Gabarito SemiBold" pitchFamily="34" charset="-122"/>
                <a:cs typeface="Gabarito SemiBold" pitchFamily="34" charset="-120"/>
              </a:rPr>
              <a:t>FOR CREATIVES</a:t>
            </a:r>
            <a:endParaRPr lang="en-US" sz="1400" dirty="0"/>
          </a:p>
        </p:txBody>
      </p:sp>
      <p:sp>
        <p:nvSpPr>
          <p:cNvPr id="8" name="Text 4"/>
          <p:cNvSpPr txBox="1"/>
          <p:nvPr/>
        </p:nvSpPr>
        <p:spPr>
          <a:xfrm>
            <a:off x="2451049" y="1920240"/>
            <a:ext cx="3274466" cy="2250440"/>
          </a:xfrm>
          <a:prstGeom prst="rect">
            <a:avLst/>
          </a:prstGeom>
          <a:noFill/>
          <a:ln/>
        </p:spPr>
        <p:txBody>
          <a:bodyPr wrap="square" lIns="0" tIns="0" rIns="0" bIns="0" rtlCol="0" anchor="t"/>
          <a:lstStyle/>
          <a:p>
            <a:pPr algn="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Work, create and connect with other creatives.</a:t>
            </a:r>
            <a:endParaRPr lang="en-US" sz="3000" dirty="0"/>
          </a:p>
        </p:txBody>
      </p:sp>
      <p:sp>
        <p:nvSpPr>
          <p:cNvPr id="9" name="Text 5"/>
          <p:cNvSpPr txBox="1"/>
          <p:nvPr/>
        </p:nvSpPr>
        <p:spPr>
          <a:xfrm>
            <a:off x="2451049" y="4206240"/>
            <a:ext cx="3274466" cy="1043940"/>
          </a:xfrm>
          <a:prstGeom prst="rect">
            <a:avLst/>
          </a:prstGeom>
          <a:noFill/>
          <a:ln/>
        </p:spPr>
        <p:txBody>
          <a:bodyPr wrap="square" lIns="0" tIns="0" rIns="0" bIns="0" rtlCol="0" anchor="t"/>
          <a:lstStyle/>
          <a:p>
            <a:pPr algn="r" indent="0" marL="0">
              <a:lnSpc>
                <a:spcPts val="2500"/>
              </a:lnSpc>
              <a:buNone/>
            </a:pPr>
            <a:r>
              <a:rPr lang="en-US" sz="1800" dirty="0">
                <a:solidFill>
                  <a:srgbClr val="8D898A"/>
                </a:solidFill>
                <a:latin typeface="Gabarito" pitchFamily="34" charset="0"/>
                <a:ea typeface="Gabarito" pitchFamily="34" charset="-122"/>
                <a:cs typeface="Gabarito" pitchFamily="34" charset="-120"/>
              </a:rPr>
              <a:t>Work from ODDspace. Bring something of your own to ODDfest.</a:t>
            </a:r>
            <a:endParaRPr lang="en-US" sz="1800" dirty="0"/>
          </a:p>
        </p:txBody>
      </p:sp>
      <p:sp>
        <p:nvSpPr>
          <p:cNvPr id="10" name="Text 6"/>
          <p:cNvSpPr/>
          <p:nvPr/>
        </p:nvSpPr>
        <p:spPr>
          <a:xfrm>
            <a:off x="4378808" y="5394960"/>
            <a:ext cx="134670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ODDFEST</a:t>
            </a:r>
            <a:endParaRPr lang="en-US" sz="1400" dirty="0"/>
          </a:p>
        </p:txBody>
      </p:sp>
      <p:sp>
        <p:nvSpPr>
          <p:cNvPr id="11" name="Text 7"/>
          <p:cNvSpPr/>
          <p:nvPr/>
        </p:nvSpPr>
        <p:spPr>
          <a:xfrm>
            <a:off x="4254348" y="5907024"/>
            <a:ext cx="147116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ODDSPACE</a:t>
            </a:r>
            <a:endParaRPr lang="en-US" sz="1400" dirty="0"/>
          </a:p>
        </p:txBody>
      </p:sp>
      <p:sp>
        <p:nvSpPr>
          <p:cNvPr id="12" name="Text 8"/>
          <p:cNvSpPr txBox="1"/>
          <p:nvPr/>
        </p:nvSpPr>
        <p:spPr>
          <a:xfrm>
            <a:off x="6466180" y="1600200"/>
            <a:ext cx="32744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FOR BUSINESS</a:t>
            </a:r>
            <a:endParaRPr lang="en-US" sz="1400" dirty="0"/>
          </a:p>
        </p:txBody>
      </p:sp>
      <p:sp>
        <p:nvSpPr>
          <p:cNvPr id="13" name="Text 9"/>
          <p:cNvSpPr txBox="1"/>
          <p:nvPr/>
        </p:nvSpPr>
        <p:spPr>
          <a:xfrm>
            <a:off x="6466180" y="1920240"/>
            <a:ext cx="3274466" cy="2250440"/>
          </a:xfrm>
          <a:prstGeom prst="rect">
            <a:avLst/>
          </a:prstGeom>
          <a:noFill/>
          <a:ln/>
        </p:spPr>
        <p:txBody>
          <a:bodyPr wrap="square" lIns="0" tIns="0" rIns="0" bIns="0" rtlCol="0" anchor="t"/>
          <a:lstStyle/>
          <a:p>
            <a:pPr algn="l" indent="0" marL="0">
              <a:lnSpc>
                <a:spcPts val="3400"/>
              </a:lnSpc>
              <a:buNone/>
            </a:pPr>
            <a:r>
              <a:rPr lang="en-US" sz="3000" spc="-30" kern="0" dirty="0">
                <a:solidFill>
                  <a:srgbClr val="E2DFDE"/>
                </a:solidFill>
                <a:latin typeface="Forta" pitchFamily="34" charset="0"/>
                <a:ea typeface="Forta" pitchFamily="34" charset="-122"/>
                <a:cs typeface="Forta" pitchFamily="34" charset="-120"/>
              </a:rPr>
              <a:t>Get closer to creative expertise and the people behind it.</a:t>
            </a:r>
            <a:endParaRPr lang="en-US" sz="3000" dirty="0"/>
          </a:p>
        </p:txBody>
      </p:sp>
      <p:sp>
        <p:nvSpPr>
          <p:cNvPr id="14" name="Text 10"/>
          <p:cNvSpPr txBox="1"/>
          <p:nvPr/>
        </p:nvSpPr>
        <p:spPr>
          <a:xfrm>
            <a:off x="6466180" y="4206240"/>
            <a:ext cx="3274466" cy="1043940"/>
          </a:xfrm>
          <a:prstGeom prst="rect">
            <a:avLst/>
          </a:prstGeom>
          <a:noFill/>
          <a:ln/>
        </p:spPr>
        <p:txBody>
          <a:bodyPr wrap="square" lIns="0" tIns="0" rIns="0" bIns="0" rtlCol="0" anchor="t"/>
          <a:lstStyle/>
          <a:p>
            <a:pPr algn="l" indent="0" marL="0">
              <a:lnSpc>
                <a:spcPts val="2500"/>
              </a:lnSpc>
              <a:buNone/>
            </a:pPr>
            <a:r>
              <a:rPr lang="en-US" sz="1800" dirty="0">
                <a:solidFill>
                  <a:srgbClr val="8D898A"/>
                </a:solidFill>
                <a:latin typeface="Gabarito" pitchFamily="34" charset="0"/>
                <a:ea typeface="Gabarito" pitchFamily="34" charset="-122"/>
                <a:cs typeface="Gabarito" pitchFamily="34" charset="-120"/>
              </a:rPr>
              <a:t>Come to ODDference, build a partnership, or bring us a brief.</a:t>
            </a:r>
            <a:endParaRPr lang="en-US" sz="1800" dirty="0"/>
          </a:p>
        </p:txBody>
      </p:sp>
      <p:sp>
        <p:nvSpPr>
          <p:cNvPr id="15" name="Text 11"/>
          <p:cNvSpPr/>
          <p:nvPr/>
        </p:nvSpPr>
        <p:spPr>
          <a:xfrm>
            <a:off x="6466180" y="5394960"/>
            <a:ext cx="172008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ODDFERENCE</a:t>
            </a:r>
            <a:endParaRPr lang="en-US" sz="1400" dirty="0"/>
          </a:p>
        </p:txBody>
      </p:sp>
      <p:sp>
        <p:nvSpPr>
          <p:cNvPr id="16" name="Text 12"/>
          <p:cNvSpPr/>
          <p:nvPr/>
        </p:nvSpPr>
        <p:spPr>
          <a:xfrm>
            <a:off x="6466180" y="5907024"/>
            <a:ext cx="1944116"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WORK WITH ODD</a:t>
            </a:r>
            <a:endParaRPr lang="en-US" sz="1400" dirty="0"/>
          </a:p>
        </p:txBody>
      </p:sp>
      <p:sp>
        <p:nvSpPr>
          <p:cNvPr id="18"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2027</a:t>
            </a:r>
            <a:endParaRPr lang="en-US" sz="1400" dirty="0"/>
          </a:p>
        </p:txBody>
      </p:sp>
      <p:sp>
        <p:nvSpPr>
          <p:cNvPr id="3" name="Shape 1"/>
          <p:cNvSpPr/>
          <p:nvPr/>
        </p:nvSpPr>
        <p:spPr>
          <a:xfrm>
            <a:off x="571500" y="1051560"/>
            <a:ext cx="11048695" cy="4892040"/>
          </a:xfrm>
          <a:prstGeom prst="rect">
            <a:avLst/>
          </a:prstGeom>
          <a:solidFill>
            <a:srgbClr val="232028"/>
          </a:solidFill>
          <a:ln/>
        </p:spPr>
      </p:sp>
      <p:sp>
        <p:nvSpPr>
          <p:cNvPr id="4" name="Text 2"/>
          <p:cNvSpPr txBox="1"/>
          <p:nvPr/>
        </p:nvSpPr>
        <p:spPr>
          <a:xfrm>
            <a:off x="1511275" y="1554480"/>
            <a:ext cx="9169146"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HOW TO JOIN</a:t>
            </a:r>
            <a:endParaRPr lang="en-US" sz="1400" dirty="0"/>
          </a:p>
        </p:txBody>
      </p:sp>
      <p:sp>
        <p:nvSpPr>
          <p:cNvPr id="5" name="Text 3"/>
          <p:cNvSpPr txBox="1"/>
          <p:nvPr/>
        </p:nvSpPr>
        <p:spPr>
          <a:xfrm>
            <a:off x="1511275" y="2011680"/>
            <a:ext cx="9169146" cy="1869440"/>
          </a:xfrm>
          <a:prstGeom prst="rect">
            <a:avLst/>
          </a:prstGeom>
          <a:noFill/>
          <a:ln/>
        </p:spPr>
        <p:txBody>
          <a:bodyPr wrap="square" lIns="0" tIns="0" rIns="0" bIns="0" rtlCol="0" anchor="t"/>
          <a:lstStyle/>
          <a:p>
            <a:pPr algn="ct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Bring something to ODDfest 2027.</a:t>
            </a:r>
            <a:endParaRPr lang="en-US" sz="7200" dirty="0"/>
          </a:p>
        </p:txBody>
      </p:sp>
      <p:sp>
        <p:nvSpPr>
          <p:cNvPr id="6" name="Text 4"/>
          <p:cNvSpPr txBox="1"/>
          <p:nvPr/>
        </p:nvSpPr>
        <p:spPr>
          <a:xfrm>
            <a:off x="2804008" y="4114800"/>
            <a:ext cx="6583680" cy="1043940"/>
          </a:xfrm>
          <a:prstGeom prst="rect">
            <a:avLst/>
          </a:prstGeom>
          <a:noFill/>
          <a:ln/>
        </p:spPr>
        <p:txBody>
          <a:bodyPr wrap="square" lIns="0" tIns="0" rIns="0" bIns="0" rtlCol="0" anchor="t"/>
          <a:lstStyle/>
          <a:p>
            <a:pPr algn="ctr" indent="0" marL="0">
              <a:lnSpc>
                <a:spcPts val="2500"/>
              </a:lnSpc>
              <a:buNone/>
            </a:pPr>
            <a:r>
              <a:rPr lang="en-US" sz="1800" dirty="0">
                <a:solidFill>
                  <a:srgbClr val="969395"/>
                </a:solidFill>
                <a:latin typeface="Gabarito" pitchFamily="34" charset="0"/>
                <a:ea typeface="Gabarito" pitchFamily="34" charset="-122"/>
                <a:cs typeface="Gabarito" pitchFamily="34" charset="-120"/>
              </a:rPr>
              <a:t>We are collecting event ideas now, before the dates are fixed — which is the best moment to bring one. An idea still at the notes-on-your-phone stage is a fine thing to send.</a:t>
            </a:r>
            <a:endParaRPr lang="en-US" sz="1800" dirty="0"/>
          </a:p>
        </p:txBody>
      </p:sp>
      <p:sp>
        <p:nvSpPr>
          <p:cNvPr id="7" name="Text 5"/>
          <p:cNvSpPr/>
          <p:nvPr/>
        </p:nvSpPr>
        <p:spPr>
          <a:xfrm>
            <a:off x="3114396" y="5120640"/>
            <a:ext cx="2740660" cy="402336"/>
          </a:xfrm>
          <a:prstGeom prst="roundRect">
            <a:avLst>
              <a:gd name="adj" fmla="val 50000"/>
            </a:avLst>
          </a:prstGeom>
          <a:solidFill>
            <a:srgbClr val="E2DFDE"/>
          </a:solidFill>
          <a:ln w="9525">
            <a:solidFill>
              <a:srgbClr val="E2DFDE"/>
            </a:solidFill>
          </a:ln>
        </p:spPr>
        <p:txBody>
          <a:bodyPr wrap="square" lIns="0" tIns="0" rIns="0" bIns="0" rtlCol="0" anchor="ctr"/>
          <a:lstStyle/>
          <a:p>
            <a:pPr algn="ctr" indent="0" marL="0">
              <a:lnSpc>
                <a:spcPts val="1900"/>
              </a:lnSpc>
              <a:buNone/>
            </a:pPr>
            <a:r>
              <a:rPr lang="en-US" sz="1400" spc="70" kern="0" dirty="0">
                <a:solidFill>
                  <a:srgbClr val="232028"/>
                </a:solidFill>
                <a:latin typeface="Gabarito SemiBold" pitchFamily="34" charset="0"/>
                <a:ea typeface="Gabarito SemiBold" pitchFamily="34" charset="-122"/>
                <a:cs typeface="Gabarito SemiBold" pitchFamily="34" charset="-120"/>
              </a:rPr>
              <a:t>SUBMIT AN EVENT IDEA</a:t>
            </a:r>
            <a:endParaRPr lang="en-US" sz="1400" dirty="0"/>
          </a:p>
        </p:txBody>
      </p:sp>
      <p:sp>
        <p:nvSpPr>
          <p:cNvPr id="8" name="Text 6"/>
          <p:cNvSpPr/>
          <p:nvPr/>
        </p:nvSpPr>
        <p:spPr>
          <a:xfrm>
            <a:off x="6037936" y="5120640"/>
            <a:ext cx="3039364" cy="402336"/>
          </a:xfrm>
          <a:prstGeom prst="roundRect">
            <a:avLst>
              <a:gd name="adj" fmla="val 50000"/>
            </a:avLst>
          </a:prstGeom>
          <a:noFill/>
          <a:ln w="9525">
            <a:solidFill>
              <a:srgbClr val="666368"/>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ASK US A QUESTION FIRST</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GET IN TOUCH</a:t>
            </a:r>
            <a:endParaRPr lang="en-US" sz="1400" dirty="0"/>
          </a:p>
        </p:txBody>
      </p:sp>
      <p:pic>
        <p:nvPicPr>
          <p:cNvPr id="3" name="Image 0" descr="/private/tmp/claude-501/-Users-ronnyeriksson/0feed94f-8961-4a6b-ba48-98aabd0b83f1/scratchpad/brand-wt/brand/logos/png/odd-mark-ink.png">    </p:cNvPr>
          <p:cNvPicPr>
            <a:picLocks noChangeAspect="1"/>
          </p:cNvPicPr>
          <p:nvPr/>
        </p:nvPicPr>
        <p:blipFill>
          <a:blip r:embed="rId1"/>
          <a:stretch>
            <a:fillRect/>
          </a:stretch>
        </p:blipFill>
        <p:spPr>
          <a:xfrm>
            <a:off x="571500" y="1143000"/>
            <a:ext cx="1440180" cy="457200"/>
          </a:xfrm>
          <a:prstGeom prst="rect">
            <a:avLst/>
          </a:prstGeom>
        </p:spPr>
      </p:pic>
      <p:sp>
        <p:nvSpPr>
          <p:cNvPr id="4" name="Text 1"/>
          <p:cNvSpPr txBox="1"/>
          <p:nvPr/>
        </p:nvSpPr>
        <p:spPr>
          <a:xfrm>
            <a:off x="571500" y="1920240"/>
            <a:ext cx="5410048" cy="980440"/>
          </a:xfrm>
          <a:prstGeom prst="rect">
            <a:avLst/>
          </a:prstGeom>
          <a:noFill/>
          <a:ln/>
        </p:spPr>
        <p:txBody>
          <a:bodyPr wrap="square" lIns="0" tIns="0" rIns="0" bIns="0" rtlCol="0" anchor="t"/>
          <a:lstStyle/>
          <a:p>
            <a:pPr indent="0" marL="0">
              <a:lnSpc>
                <a:spcPts val="7000"/>
              </a:lnSpc>
              <a:buNone/>
            </a:pPr>
            <a:r>
              <a:rPr lang="en-US" sz="7200" spc="-140" kern="0" dirty="0">
                <a:solidFill>
                  <a:srgbClr val="0E090B"/>
                </a:solidFill>
                <a:latin typeface="Forta" pitchFamily="34" charset="0"/>
                <a:ea typeface="Forta" pitchFamily="34" charset="-122"/>
                <a:cs typeface="Forta" pitchFamily="34" charset="-120"/>
              </a:rPr>
              <a:t>Say hello.</a:t>
            </a:r>
            <a:endParaRPr lang="en-US" sz="7200" dirty="0"/>
          </a:p>
        </p:txBody>
      </p:sp>
      <p:sp>
        <p:nvSpPr>
          <p:cNvPr id="5" name="Text 2"/>
          <p:cNvSpPr txBox="1"/>
          <p:nvPr/>
        </p:nvSpPr>
        <p:spPr>
          <a:xfrm>
            <a:off x="571500" y="3108960"/>
            <a:ext cx="4470273" cy="1361440"/>
          </a:xfrm>
          <a:prstGeom prst="rect">
            <a:avLst/>
          </a:prstGeom>
          <a:noFill/>
          <a:ln/>
        </p:spPr>
        <p:txBody>
          <a:bodyPr wrap="square" lIns="0" tIns="0" rIns="0" bIns="0" rtlCol="0" anchor="t"/>
          <a:lstStyle/>
          <a:p>
            <a:pPr indent="0" marL="0">
              <a:lnSpc>
                <a:spcPts val="2500"/>
              </a:lnSpc>
              <a:buNone/>
            </a:pPr>
            <a:r>
              <a:rPr lang="en-US" sz="1800" dirty="0">
                <a:solidFill>
                  <a:srgbClr val="4E494A"/>
                </a:solidFill>
                <a:latin typeface="Gabarito" pitchFamily="34" charset="0"/>
                <a:ea typeface="Gabarito" pitchFamily="34" charset="-122"/>
                <a:cs typeface="Gabarito" pitchFamily="34" charset="-120"/>
              </a:rPr>
              <a:t>A question, idea, project, press request, ODDfest submission or something else — send us a note. We’ll get it to the right person.</a:t>
            </a:r>
            <a:endParaRPr lang="en-US" sz="1800" dirty="0"/>
          </a:p>
        </p:txBody>
      </p:sp>
      <p:sp>
        <p:nvSpPr>
          <p:cNvPr id="6" name="Text 3"/>
          <p:cNvSpPr/>
          <p:nvPr/>
        </p:nvSpPr>
        <p:spPr>
          <a:xfrm>
            <a:off x="571500" y="4663440"/>
            <a:ext cx="2466848" cy="402336"/>
          </a:xfrm>
          <a:prstGeom prst="roundRect">
            <a:avLst>
              <a:gd name="adj" fmla="val 50000"/>
            </a:avLst>
          </a:prstGeom>
          <a:solidFill>
            <a:srgbClr val="0E090B"/>
          </a:solidFill>
          <a:ln w="9525">
            <a:solidFill>
              <a:srgbClr val="0E090B"/>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HELLO@ODDFEST.CO</a:t>
            </a:r>
            <a:endParaRPr lang="en-US" sz="1400" dirty="0"/>
          </a:p>
        </p:txBody>
      </p:sp>
      <p:sp>
        <p:nvSpPr>
          <p:cNvPr id="7" name="Shape 4"/>
          <p:cNvSpPr/>
          <p:nvPr/>
        </p:nvSpPr>
        <p:spPr>
          <a:xfrm>
            <a:off x="6210148" y="1143000"/>
            <a:ext cx="5410048" cy="0"/>
          </a:xfrm>
          <a:prstGeom prst="line">
            <a:avLst/>
          </a:prstGeom>
          <a:noFill/>
          <a:ln w="9525">
            <a:solidFill>
              <a:srgbClr val="C9C5C5"/>
            </a:solidFill>
            <a:prstDash val="solid"/>
          </a:ln>
        </p:spPr>
      </p:sp>
      <p:sp>
        <p:nvSpPr>
          <p:cNvPr id="8" name="Text 5"/>
          <p:cNvSpPr txBox="1"/>
          <p:nvPr/>
        </p:nvSpPr>
        <p:spPr>
          <a:xfrm>
            <a:off x="6210148" y="1362456"/>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EMAIL</a:t>
            </a:r>
            <a:endParaRPr lang="en-US" sz="1400" dirty="0"/>
          </a:p>
        </p:txBody>
      </p:sp>
      <p:sp>
        <p:nvSpPr>
          <p:cNvPr id="9" name="Text 6"/>
          <p:cNvSpPr txBox="1"/>
          <p:nvPr/>
        </p:nvSpPr>
        <p:spPr>
          <a:xfrm>
            <a:off x="8089697" y="1325880"/>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hello@oddfest.co</a:t>
            </a:r>
            <a:endParaRPr lang="en-US" sz="1800" dirty="0"/>
          </a:p>
        </p:txBody>
      </p:sp>
      <p:sp>
        <p:nvSpPr>
          <p:cNvPr id="10" name="Shape 7"/>
          <p:cNvSpPr/>
          <p:nvPr/>
        </p:nvSpPr>
        <p:spPr>
          <a:xfrm>
            <a:off x="6210148" y="1801368"/>
            <a:ext cx="5410048" cy="0"/>
          </a:xfrm>
          <a:prstGeom prst="line">
            <a:avLst/>
          </a:prstGeom>
          <a:noFill/>
          <a:ln w="9525">
            <a:solidFill>
              <a:srgbClr val="C9C5C5"/>
            </a:solidFill>
            <a:prstDash val="solid"/>
          </a:ln>
        </p:spPr>
      </p:sp>
      <p:sp>
        <p:nvSpPr>
          <p:cNvPr id="11" name="Text 8"/>
          <p:cNvSpPr txBox="1"/>
          <p:nvPr/>
        </p:nvSpPr>
        <p:spPr>
          <a:xfrm>
            <a:off x="6210148" y="2020824"/>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WEB</a:t>
            </a:r>
            <a:endParaRPr lang="en-US" sz="1400" dirty="0"/>
          </a:p>
        </p:txBody>
      </p:sp>
      <p:sp>
        <p:nvSpPr>
          <p:cNvPr id="12" name="Text 9"/>
          <p:cNvSpPr txBox="1"/>
          <p:nvPr/>
        </p:nvSpPr>
        <p:spPr>
          <a:xfrm>
            <a:off x="8089697" y="1984248"/>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allthingsodd.co</a:t>
            </a:r>
            <a:endParaRPr lang="en-US" sz="1800" dirty="0"/>
          </a:p>
        </p:txBody>
      </p:sp>
      <p:sp>
        <p:nvSpPr>
          <p:cNvPr id="13" name="Shape 10"/>
          <p:cNvSpPr/>
          <p:nvPr/>
        </p:nvSpPr>
        <p:spPr>
          <a:xfrm>
            <a:off x="6210148" y="2459736"/>
            <a:ext cx="5410048" cy="0"/>
          </a:xfrm>
          <a:prstGeom prst="line">
            <a:avLst/>
          </a:prstGeom>
          <a:noFill/>
          <a:ln w="9525">
            <a:solidFill>
              <a:srgbClr val="C9C5C5"/>
            </a:solidFill>
            <a:prstDash val="solid"/>
          </a:ln>
        </p:spPr>
      </p:sp>
      <p:sp>
        <p:nvSpPr>
          <p:cNvPr id="14" name="Text 11"/>
          <p:cNvSpPr txBox="1"/>
          <p:nvPr/>
        </p:nvSpPr>
        <p:spPr>
          <a:xfrm>
            <a:off x="6210148" y="2679192"/>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ODDSPACE</a:t>
            </a:r>
            <a:endParaRPr lang="en-US" sz="1400" dirty="0"/>
          </a:p>
        </p:txBody>
      </p:sp>
      <p:sp>
        <p:nvSpPr>
          <p:cNvPr id="15" name="Text 12"/>
          <p:cNvSpPr txBox="1"/>
          <p:nvPr/>
        </p:nvSpPr>
        <p:spPr>
          <a:xfrm>
            <a:off x="8089697" y="2642616"/>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Teollisuuskatu 9D, Vallila, Helsinki</a:t>
            </a:r>
            <a:endParaRPr lang="en-US" sz="1800" dirty="0"/>
          </a:p>
        </p:txBody>
      </p:sp>
      <p:sp>
        <p:nvSpPr>
          <p:cNvPr id="16" name="Shape 13"/>
          <p:cNvSpPr/>
          <p:nvPr/>
        </p:nvSpPr>
        <p:spPr>
          <a:xfrm>
            <a:off x="6210148" y="3118104"/>
            <a:ext cx="5410048" cy="0"/>
          </a:xfrm>
          <a:prstGeom prst="line">
            <a:avLst/>
          </a:prstGeom>
          <a:noFill/>
          <a:ln w="9525">
            <a:solidFill>
              <a:srgbClr val="C9C5C5"/>
            </a:solidFill>
            <a:prstDash val="solid"/>
          </a:ln>
        </p:spPr>
      </p:sp>
      <p:sp>
        <p:nvSpPr>
          <p:cNvPr id="17" name="Text 14"/>
          <p:cNvSpPr txBox="1"/>
          <p:nvPr/>
        </p:nvSpPr>
        <p:spPr>
          <a:xfrm>
            <a:off x="6210148" y="3337560"/>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INSTAGRAM</a:t>
            </a:r>
            <a:endParaRPr lang="en-US" sz="1400" dirty="0"/>
          </a:p>
        </p:txBody>
      </p:sp>
      <p:sp>
        <p:nvSpPr>
          <p:cNvPr id="18" name="Text 15"/>
          <p:cNvSpPr txBox="1"/>
          <p:nvPr/>
        </p:nvSpPr>
        <p:spPr>
          <a:xfrm>
            <a:off x="8089697" y="3300984"/>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@oddfest.fi</a:t>
            </a:r>
            <a:endParaRPr lang="en-US" sz="1800" dirty="0"/>
          </a:p>
        </p:txBody>
      </p:sp>
      <p:sp>
        <p:nvSpPr>
          <p:cNvPr id="19" name="Shape 16"/>
          <p:cNvSpPr/>
          <p:nvPr/>
        </p:nvSpPr>
        <p:spPr>
          <a:xfrm>
            <a:off x="6210148" y="3776472"/>
            <a:ext cx="5410048" cy="0"/>
          </a:xfrm>
          <a:prstGeom prst="line">
            <a:avLst/>
          </a:prstGeom>
          <a:noFill/>
          <a:ln w="9525">
            <a:solidFill>
              <a:srgbClr val="C9C5C5"/>
            </a:solidFill>
            <a:prstDash val="solid"/>
          </a:ln>
        </p:spPr>
      </p:sp>
      <p:sp>
        <p:nvSpPr>
          <p:cNvPr id="20" name="Text 17"/>
          <p:cNvSpPr txBox="1"/>
          <p:nvPr/>
        </p:nvSpPr>
        <p:spPr>
          <a:xfrm>
            <a:off x="6210148" y="3995928"/>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LINKEDIN</a:t>
            </a:r>
            <a:endParaRPr lang="en-US" sz="1400" dirty="0"/>
          </a:p>
        </p:txBody>
      </p:sp>
      <p:sp>
        <p:nvSpPr>
          <p:cNvPr id="21" name="Text 18"/>
          <p:cNvSpPr txBox="1"/>
          <p:nvPr/>
        </p:nvSpPr>
        <p:spPr>
          <a:xfrm>
            <a:off x="8089697" y="3959352"/>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linkedin.com/company/oddfest</a:t>
            </a:r>
            <a:endParaRPr lang="en-US" sz="1800" dirty="0"/>
          </a:p>
        </p:txBody>
      </p:sp>
      <p:sp>
        <p:nvSpPr>
          <p:cNvPr id="22" name="Shape 19"/>
          <p:cNvSpPr/>
          <p:nvPr/>
        </p:nvSpPr>
        <p:spPr>
          <a:xfrm>
            <a:off x="6210148" y="4434840"/>
            <a:ext cx="5410048" cy="0"/>
          </a:xfrm>
          <a:prstGeom prst="line">
            <a:avLst/>
          </a:prstGeom>
          <a:noFill/>
          <a:ln w="9525">
            <a:solidFill>
              <a:srgbClr val="C9C5C5"/>
            </a:solidFill>
            <a:prstDash val="solid"/>
          </a:ln>
        </p:spPr>
      </p:sp>
      <p:sp>
        <p:nvSpPr>
          <p:cNvPr id="23" name="Text 20"/>
          <p:cNvSpPr txBox="1"/>
          <p:nvPr/>
        </p:nvSpPr>
        <p:spPr>
          <a:xfrm>
            <a:off x="6210148" y="4654296"/>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NEWSLETTER</a:t>
            </a:r>
            <a:endParaRPr lang="en-US" sz="1400" dirty="0"/>
          </a:p>
        </p:txBody>
      </p:sp>
      <p:sp>
        <p:nvSpPr>
          <p:cNvPr id="24" name="Text 21"/>
          <p:cNvSpPr txBox="1"/>
          <p:nvPr/>
        </p:nvSpPr>
        <p:spPr>
          <a:xfrm>
            <a:off x="8089697" y="4617720"/>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oddfest.beehiiv.com</a:t>
            </a:r>
            <a:endParaRPr lang="en-US" sz="1800" dirty="0"/>
          </a:p>
        </p:txBody>
      </p:sp>
      <p:sp>
        <p:nvSpPr>
          <p:cNvPr id="25" name="Shape 22"/>
          <p:cNvSpPr/>
          <p:nvPr/>
        </p:nvSpPr>
        <p:spPr>
          <a:xfrm>
            <a:off x="6210148" y="5093208"/>
            <a:ext cx="5410048" cy="0"/>
          </a:xfrm>
          <a:prstGeom prst="line">
            <a:avLst/>
          </a:prstGeom>
          <a:noFill/>
          <a:ln w="9525">
            <a:solidFill>
              <a:srgbClr val="C9C5C5"/>
            </a:solidFill>
            <a:prstDash val="solid"/>
          </a:ln>
        </p:spPr>
      </p:sp>
      <p:sp>
        <p:nvSpPr>
          <p:cNvPr id="26" name="Text 23"/>
          <p:cNvSpPr txBox="1"/>
          <p:nvPr/>
        </p:nvSpPr>
        <p:spPr>
          <a:xfrm>
            <a:off x="571500" y="6035040"/>
            <a:ext cx="5410048" cy="274320"/>
          </a:xfrm>
          <a:prstGeom prst="rect">
            <a:avLst/>
          </a:prstGeom>
          <a:noFill/>
          <a:ln/>
        </p:spPr>
        <p:txBody>
          <a:bodyPr wrap="square" lIns="0" tIns="0" rIns="0" bIns="0" rtlCol="0" anchor="t"/>
          <a:lstStyle/>
          <a:p>
            <a:pPr indent="0" marL="0">
              <a:lnSpc>
                <a:spcPts val="1900"/>
              </a:lnSpc>
              <a:buNone/>
            </a:pPr>
            <a:r>
              <a:rPr lang="en-US" sz="1400" dirty="0">
                <a:solidFill>
                  <a:srgbClr val="6B5551"/>
                </a:solidFill>
                <a:latin typeface="Gabarito" pitchFamily="34" charset="0"/>
                <a:ea typeface="Gabarito" pitchFamily="34" charset="-122"/>
                <a:cs typeface="Gabarito" pitchFamily="34" charset="-120"/>
              </a:rPr>
              <a:t>New Nordic Way rf · Helsinki</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ODD — allthingsodd.co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Things ODD — presentation template</dc:title>
  <dc:subject>The ODD slide system: 21 archetypes on five masters.</dc:subject>
  <dc:creator>New Nordic Way rf</dc:creator>
  <cp:lastModifiedBy>New Nordic Way rf</cp:lastModifiedBy>
  <cp:revision>1</cp:revision>
  <dcterms:created xsi:type="dcterms:W3CDTF">2026-09-18T12:32:16Z</dcterms:created>
  <dcterms:modified xsi:type="dcterms:W3CDTF">2026-09-18T12:32:16Z</dcterms:modified>
</cp:coreProperties>
</file>